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89" r:id="rId4"/>
    <p:sldId id="290" r:id="rId5"/>
    <p:sldId id="291" r:id="rId6"/>
    <p:sldId id="288" r:id="rId7"/>
    <p:sldId id="292" r:id="rId8"/>
    <p:sldId id="293" r:id="rId9"/>
    <p:sldId id="29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 showGuides="1">
      <p:cViewPr varScale="1">
        <p:scale>
          <a:sx n="86" d="100"/>
          <a:sy n="86" d="100"/>
        </p:scale>
        <p:origin x="62" y="202"/>
      </p:cViewPr>
      <p:guideLst>
        <p:guide orient="horz" pos="1620"/>
        <p:guide pos="288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3E03B-F055-40C9-A5F1-11FE54843416}" type="datetimeFigureOut">
              <a:rPr lang="en-US" smtClean="0"/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6D06-3C5B-4D47-ABFB-B3C254927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14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514350"/>
            <a:ext cx="7162800" cy="1102519"/>
          </a:xfrm>
        </p:spPr>
        <p:txBody>
          <a:bodyPr wrap="square" anchor="t">
            <a:noAutofit/>
          </a:bodyPr>
          <a:lstStyle>
            <a:lvl1pPr algn="l">
              <a:defRPr sz="3600" b="1" spc="-1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7162800" cy="1314450"/>
          </a:xfrm>
        </p:spPr>
        <p:txBody>
          <a:bodyPr>
            <a:normAutofit/>
          </a:bodyPr>
          <a:lstStyle>
            <a:lvl1pPr marL="0" indent="0" algn="l">
              <a:buNone/>
              <a:defRPr sz="2800" b="1" spc="-100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7150"/>
            <a:ext cx="1855375" cy="64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29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182880"/>
            <a:ext cx="218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65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846320"/>
            <a:ext cx="9144000" cy="3200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0000">
                <a:schemeClr val="accent1"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pc="-100"/>
            </a:lvl1pPr>
            <a:lvl2pPr>
              <a:defRPr spc="-100"/>
            </a:lvl2pPr>
            <a:lvl3pPr>
              <a:defRPr spc="-100">
                <a:latin typeface="+mj-lt"/>
              </a:defRPr>
            </a:lvl3pPr>
            <a:lvl4pPr>
              <a:defRPr spc="-100">
                <a:latin typeface="+mj-lt"/>
              </a:defRPr>
            </a:lvl4pPr>
            <a:lvl5pPr>
              <a:defRPr spc="-1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4892040"/>
            <a:ext cx="218661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58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846320"/>
            <a:ext cx="9144000" cy="3200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100000">
                <a:schemeClr val="tx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4892040"/>
            <a:ext cx="218661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7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842510"/>
            <a:ext cx="9144000" cy="32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4892040"/>
            <a:ext cx="218661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4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351"/>
            <a:ext cx="7772400" cy="1021556"/>
          </a:xfrm>
        </p:spPr>
        <p:txBody>
          <a:bodyPr anchor="t"/>
          <a:lstStyle>
            <a:lvl1pPr algn="l">
              <a:defRPr sz="3600" b="1" cap="none" spc="-100" baseline="0"/>
            </a:lvl1pPr>
          </a:lstStyle>
          <a:p>
            <a:r>
              <a:rPr lang="en-US" dirty="0" smtClean="0"/>
              <a:t>Click To Edit Section Break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3051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 b="0" spc="-1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4892040"/>
            <a:ext cx="218661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91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14351"/>
            <a:ext cx="7772400" cy="1021556"/>
          </a:xfrm>
        </p:spPr>
        <p:txBody>
          <a:bodyPr anchor="t"/>
          <a:lstStyle>
            <a:lvl1pPr algn="l">
              <a:defRPr sz="3600" b="1" cap="none" baseline="0"/>
            </a:lvl1pPr>
          </a:lstStyle>
          <a:p>
            <a:r>
              <a:rPr lang="en-US" dirty="0" smtClean="0"/>
              <a:t>Click To Edit Section Break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3051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4892040"/>
            <a:ext cx="218661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0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 spc="-100"/>
            </a:lvl1pPr>
            <a:lvl2pPr>
              <a:defRPr sz="2400" spc="-100"/>
            </a:lvl2pPr>
            <a:lvl3pPr>
              <a:defRPr sz="2000" spc="-100">
                <a:latin typeface="+mj-lt"/>
              </a:defRPr>
            </a:lvl3pPr>
            <a:lvl4pPr>
              <a:defRPr sz="1800" spc="-100">
                <a:latin typeface="+mj-lt"/>
              </a:defRPr>
            </a:lvl4pPr>
            <a:lvl5pPr>
              <a:defRPr sz="1800" spc="-1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 spc="-100"/>
            </a:lvl1pPr>
            <a:lvl2pPr>
              <a:defRPr sz="2400" spc="-100"/>
            </a:lvl2pPr>
            <a:lvl3pPr>
              <a:defRPr sz="2000" spc="-100">
                <a:latin typeface="+mj-lt"/>
              </a:defRPr>
            </a:lvl3pPr>
            <a:lvl4pPr>
              <a:defRPr sz="1800" spc="-100">
                <a:latin typeface="+mj-lt"/>
              </a:defRPr>
            </a:lvl4pPr>
            <a:lvl5pPr>
              <a:defRPr sz="1800" spc="-1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182880"/>
            <a:ext cx="218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6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7528"/>
            <a:ext cx="2743200" cy="479822"/>
          </a:xfrm>
          <a:solidFill>
            <a:schemeClr val="tx2"/>
          </a:solidFill>
        </p:spPr>
        <p:txBody>
          <a:bodyPr anchor="t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65684"/>
            <a:ext cx="2743200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182880"/>
            <a:ext cx="218917" cy="228600"/>
          </a:xfrm>
          <a:prstGeom prst="rect">
            <a:avLst/>
          </a:prstGeom>
        </p:spPr>
      </p:pic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3276600" y="1185863"/>
            <a:ext cx="2743200" cy="479822"/>
          </a:xfrm>
          <a:solidFill>
            <a:schemeClr val="tx2"/>
          </a:solidFill>
        </p:spPr>
        <p:txBody>
          <a:bodyPr anchor="t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3276600" y="1665684"/>
            <a:ext cx="2743200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5"/>
          </p:nvPr>
        </p:nvSpPr>
        <p:spPr>
          <a:xfrm>
            <a:off x="6144498" y="1200150"/>
            <a:ext cx="2743200" cy="479822"/>
          </a:xfrm>
          <a:solidFill>
            <a:schemeClr val="tx2"/>
          </a:solidFill>
        </p:spPr>
        <p:txBody>
          <a:bodyPr anchor="t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6"/>
          </p:nvPr>
        </p:nvSpPr>
        <p:spPr>
          <a:xfrm>
            <a:off x="6144498" y="1679971"/>
            <a:ext cx="2743200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0706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="1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40" y="182880"/>
            <a:ext cx="218917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17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7724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4945856"/>
            <a:ext cx="2133600" cy="216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75862D-E24D-4421-BAFC-8C07D5BE8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1" r:id="rId5"/>
    <p:sldLayoutId id="2147483660" r:id="rId6"/>
    <p:sldLayoutId id="2147483652" r:id="rId7"/>
    <p:sldLayoutId id="2147483653" r:id="rId8"/>
    <p:sldLayoutId id="2147483654" r:id="rId9"/>
    <p:sldLayoutId id="2147483655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spc="-100" baseline="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spc="-100" baseline="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Preliminary Confidence Testing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</a:t>
            </a:r>
            <a:r>
              <a:rPr lang="en-US" dirty="0" smtClean="0"/>
              <a:t>27, </a:t>
            </a:r>
            <a:r>
              <a:rPr lang="en-US" dirty="0" smtClean="0"/>
              <a:t>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505199"/>
          </a:xfrm>
        </p:spPr>
        <p:txBody>
          <a:bodyPr>
            <a:normAutofit/>
          </a:bodyPr>
          <a:lstStyle/>
          <a:p>
            <a:r>
              <a:rPr lang="en-US" sz="2800" dirty="0"/>
              <a:t>What </a:t>
            </a:r>
            <a:r>
              <a:rPr lang="en-US" sz="2800" dirty="0" smtClean="0"/>
              <a:t>river concentrations can we expect at low flow? </a:t>
            </a:r>
          </a:p>
          <a:p>
            <a:r>
              <a:rPr lang="en-US" sz="2800" dirty="0" smtClean="0"/>
              <a:t>What do current confidence testing results tell us?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1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River Concentrations Can We Expect at Low Flow?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Many PCB sources to Spokane River are independent of flow</a:t>
            </a:r>
          </a:p>
          <a:p>
            <a:r>
              <a:rPr lang="en-US" sz="2800" dirty="0" smtClean="0"/>
              <a:t>As river flows drop, these sources get diluted less</a:t>
            </a:r>
          </a:p>
          <a:p>
            <a:pPr lvl="1"/>
            <a:r>
              <a:rPr lang="en-US" sz="2400" dirty="0" smtClean="0"/>
              <a:t>River PCB concentrations will go up</a:t>
            </a:r>
          </a:p>
          <a:p>
            <a:r>
              <a:rPr lang="en-US" sz="2800" dirty="0" smtClean="0"/>
              <a:t>We can use existing PCB measurements at higher flow to estimate concentrations at low flow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9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Basis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Concentration = Total PCB Load ÷ Total Flow</a:t>
            </a:r>
          </a:p>
          <a:p>
            <a:pPr lvl="1"/>
            <a:r>
              <a:rPr lang="en-US" dirty="0" smtClean="0"/>
              <a:t>Total PCB load comprised of </a:t>
            </a:r>
          </a:p>
          <a:p>
            <a:pPr lvl="2"/>
            <a:r>
              <a:rPr lang="en-US" dirty="0" smtClean="0"/>
              <a:t>Load from Lake Coeur d’Alene</a:t>
            </a:r>
          </a:p>
          <a:p>
            <a:pPr lvl="2"/>
            <a:r>
              <a:rPr lang="en-US" dirty="0" smtClean="0"/>
              <a:t>Relatively constant loads (e.g. WWTPs) </a:t>
            </a:r>
          </a:p>
          <a:p>
            <a:pPr lvl="2"/>
            <a:r>
              <a:rPr lang="en-US" dirty="0" smtClean="0"/>
              <a:t>Flow-dependent loads (e.g. </a:t>
            </a:r>
            <a:r>
              <a:rPr lang="en-US" dirty="0" err="1" smtClean="0"/>
              <a:t>stormwater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Basis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505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Back-calculate constant loads from existing monitoring studies</a:t>
            </a:r>
          </a:p>
          <a:p>
            <a:pPr lvl="1"/>
            <a:r>
              <a:rPr lang="en-US" dirty="0" smtClean="0"/>
              <a:t>Constant loads = Total observed load – load from Lake Coeur d’Alene – </a:t>
            </a:r>
            <a:r>
              <a:rPr lang="en-US" dirty="0" err="1" smtClean="0"/>
              <a:t>stormwater</a:t>
            </a:r>
            <a:r>
              <a:rPr lang="en-US" dirty="0" smtClean="0"/>
              <a:t> loads</a:t>
            </a:r>
          </a:p>
          <a:p>
            <a:pPr lvl="2"/>
            <a:r>
              <a:rPr lang="en-US" dirty="0"/>
              <a:t>Total observed </a:t>
            </a:r>
            <a:r>
              <a:rPr lang="en-US" dirty="0" smtClean="0"/>
              <a:t>load:  Observed concentration x total flow</a:t>
            </a:r>
          </a:p>
          <a:p>
            <a:pPr lvl="2"/>
            <a:r>
              <a:rPr lang="en-US" dirty="0" smtClean="0"/>
              <a:t>Load from Lake Coeur d’Alene:  Assumed (low) concentration x flow at </a:t>
            </a:r>
            <a:r>
              <a:rPr lang="en-US" dirty="0"/>
              <a:t>Coeur d’Alene </a:t>
            </a:r>
            <a:endParaRPr lang="en-US" dirty="0" smtClean="0"/>
          </a:p>
          <a:p>
            <a:pPr lvl="2"/>
            <a:r>
              <a:rPr lang="en-US" dirty="0" err="1" smtClean="0"/>
              <a:t>Stormwater</a:t>
            </a:r>
            <a:r>
              <a:rPr lang="en-US" dirty="0"/>
              <a:t> </a:t>
            </a:r>
            <a:r>
              <a:rPr lang="en-US" dirty="0" smtClean="0"/>
              <a:t>loads:  estimated from Ecology Source Assessment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Basis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5051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Project future concentration at lower flow</a:t>
            </a:r>
          </a:p>
          <a:p>
            <a:pPr lvl="1"/>
            <a:r>
              <a:rPr lang="en-US" sz="2400" dirty="0"/>
              <a:t>Concentration = Total PCB Load ÷ Total Flow</a:t>
            </a:r>
          </a:p>
          <a:p>
            <a:pPr lvl="1"/>
            <a:r>
              <a:rPr lang="en-US" sz="2400" dirty="0"/>
              <a:t>Concentration = </a:t>
            </a:r>
            <a:r>
              <a:rPr lang="en-US" sz="2400" dirty="0" smtClean="0"/>
              <a:t>(Load </a:t>
            </a:r>
            <a:r>
              <a:rPr lang="en-US" sz="2400" dirty="0"/>
              <a:t>from Lake Coeur d’Alene </a:t>
            </a:r>
            <a:r>
              <a:rPr lang="en-US" sz="2400" dirty="0" smtClean="0"/>
              <a:t> + </a:t>
            </a:r>
            <a:r>
              <a:rPr lang="en-US" sz="2400" dirty="0"/>
              <a:t>Constant </a:t>
            </a:r>
            <a:r>
              <a:rPr lang="en-US" sz="2400" dirty="0" smtClean="0"/>
              <a:t>loads) ÷ </a:t>
            </a:r>
            <a:r>
              <a:rPr lang="en-US" sz="2400" dirty="0"/>
              <a:t>Total Flow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9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Ecology PCB Source Assessment (2013)</a:t>
            </a:r>
          </a:p>
          <a:p>
            <a:pPr lvl="1"/>
            <a:r>
              <a:rPr lang="en-US" dirty="0"/>
              <a:t>SPMD data from 2003-2004</a:t>
            </a:r>
          </a:p>
          <a:p>
            <a:r>
              <a:rPr lang="en-US" dirty="0" smtClean="0"/>
              <a:t>Era-Miller (2014)</a:t>
            </a:r>
          </a:p>
          <a:p>
            <a:pPr lvl="1"/>
            <a:r>
              <a:rPr lang="en-US" dirty="0" smtClean="0"/>
              <a:t>Grab and CLAM data from 10/2012, 5/2013 </a:t>
            </a:r>
          </a:p>
        </p:txBody>
      </p:sp>
    </p:spTree>
    <p:extLst>
      <p:ext uri="{BB962C8B-B14F-4D97-AF65-F5344CB8AC3E}">
        <p14:creationId xmlns:p14="http://schemas.microsoft.com/office/powerpoint/2010/main" val="256659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123507"/>
              </p:ext>
            </p:extLst>
          </p:nvPr>
        </p:nvGraphicFramePr>
        <p:xfrm>
          <a:off x="228600" y="2419350"/>
          <a:ext cx="8001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7012"/>
                <a:gridCol w="834793"/>
                <a:gridCol w="885902"/>
                <a:gridCol w="885902"/>
                <a:gridCol w="885902"/>
                <a:gridCol w="828289"/>
                <a:gridCol w="838200"/>
                <a:gridCol w="914400"/>
                <a:gridCol w="990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Dry Weather Load (mg/day)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Concentration at 1000 </a:t>
                      </a:r>
                      <a:r>
                        <a:rPr lang="en-US" dirty="0" err="1" smtClean="0"/>
                        <a:t>cfs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pg</a:t>
                      </a:r>
                      <a:r>
                        <a:rPr lang="en-US" dirty="0" smtClean="0"/>
                        <a:t>/l)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03/4S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10/12G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10/12C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5/13G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03/4S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10/12G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10/12C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5/13G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Stateline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Upriver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Ninemile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264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386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03/4S:</a:t>
                      </a:r>
                      <a:r>
                        <a:rPr lang="en-US" sz="1400" baseline="0" dirty="0" smtClean="0"/>
                        <a:t> 2003-2004 SPMD       10/12G: Oct. 2012 Grab       10/12C: Oct. 2012 Clam         5/13G: May 2013 Grab </a:t>
                      </a:r>
                      <a:endParaRPr lang="en-US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32786" y="742951"/>
            <a:ext cx="81534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 spc="-1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 spc="-1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 spc="-1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 spc="-1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 spc="-1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Projected  concentrations (</a:t>
            </a:r>
            <a:r>
              <a:rPr lang="en-US" sz="2400" dirty="0" err="1" smtClean="0"/>
              <a:t>pg</a:t>
            </a:r>
            <a:r>
              <a:rPr lang="en-US" sz="2400" dirty="0" smtClean="0"/>
              <a:t>/l) at 1000 </a:t>
            </a:r>
            <a:r>
              <a:rPr lang="en-US" sz="2400" dirty="0" err="1" smtClean="0"/>
              <a:t>cfs</a:t>
            </a:r>
            <a:endParaRPr lang="en-US" sz="2400" dirty="0" smtClean="0"/>
          </a:p>
          <a:p>
            <a:pPr lvl="1"/>
            <a:r>
              <a:rPr lang="en-US" sz="2000" dirty="0" smtClean="0"/>
              <a:t>Stateline: 101</a:t>
            </a:r>
          </a:p>
          <a:p>
            <a:pPr lvl="1"/>
            <a:r>
              <a:rPr lang="en-US" sz="2000" dirty="0" smtClean="0"/>
              <a:t>Upriver: 145</a:t>
            </a:r>
            <a:endParaRPr lang="en-US" sz="2000" dirty="0"/>
          </a:p>
          <a:p>
            <a:pPr lvl="1"/>
            <a:r>
              <a:rPr lang="en-US" sz="2000" dirty="0" smtClean="0"/>
              <a:t> </a:t>
            </a:r>
            <a:r>
              <a:rPr lang="en-US" sz="2000" dirty="0" err="1" smtClean="0"/>
              <a:t>Ninemile</a:t>
            </a:r>
            <a:r>
              <a:rPr lang="en-US" sz="2000" dirty="0" smtClean="0"/>
              <a:t>: 323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36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Do Current Confidence Testing Results Tell Us?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Still waiting on final QA results from AXYS</a:t>
            </a:r>
          </a:p>
          <a:p>
            <a:r>
              <a:rPr lang="en-US" sz="2800" dirty="0" smtClean="0"/>
              <a:t>Rough calculations indicate that data will not be sufficient to quantitatively define incremental loads (e.g. groundwater)</a:t>
            </a:r>
          </a:p>
          <a:p>
            <a:pPr lvl="1"/>
            <a:r>
              <a:rPr lang="en-US" sz="2400" dirty="0" smtClean="0"/>
              <a:t> ~30% change in concentrations  between stations is required for us to detect it with confidence</a:t>
            </a:r>
          </a:p>
          <a:p>
            <a:pPr lvl="1"/>
            <a:r>
              <a:rPr lang="en-US" sz="2400" dirty="0" smtClean="0"/>
              <a:t>Data will be suitable for qualitative assessment (e.g. is groundwater significant?)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306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_LTI_Template1">
  <a:themeElements>
    <a:clrScheme name="LimnoTech_Color_Palette">
      <a:dk1>
        <a:sysClr val="windowText" lastClr="000000"/>
      </a:dk1>
      <a:lt1>
        <a:sysClr val="window" lastClr="FFFFFF"/>
      </a:lt1>
      <a:dk2>
        <a:srgbClr val="174A7C"/>
      </a:dk2>
      <a:lt2>
        <a:srgbClr val="8DC63F"/>
      </a:lt2>
      <a:accent1>
        <a:srgbClr val="56A0D3"/>
      </a:accent1>
      <a:accent2>
        <a:srgbClr val="CFE0F3"/>
      </a:accent2>
      <a:accent3>
        <a:srgbClr val="F3EA00"/>
      </a:accent3>
      <a:accent4>
        <a:srgbClr val="5B9B98"/>
      </a:accent4>
      <a:accent5>
        <a:srgbClr val="E7EFBC"/>
      </a:accent5>
      <a:accent6>
        <a:srgbClr val="88CBDF"/>
      </a:accent6>
      <a:hlink>
        <a:srgbClr val="7D3C4A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</TotalTime>
  <Words>377</Words>
  <Application>Microsoft Office PowerPoint</Application>
  <PresentationFormat>On-screen Show (16:9)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01_LTI_Template1</vt:lpstr>
      <vt:lpstr>Preliminary Confidence Testing Results</vt:lpstr>
      <vt:lpstr>Topics</vt:lpstr>
      <vt:lpstr>What River Concentrations Can We Expect at Low Flow?  </vt:lpstr>
      <vt:lpstr>Mathematical Basis  </vt:lpstr>
      <vt:lpstr>Mathematical Basis  </vt:lpstr>
      <vt:lpstr>Mathematical Basis  </vt:lpstr>
      <vt:lpstr>Data Sources</vt:lpstr>
      <vt:lpstr>Results</vt:lpstr>
      <vt:lpstr>What Do Current Confidence Testing Results Tell Us?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Blum</dc:creator>
  <cp:lastModifiedBy>Dave Dilks</cp:lastModifiedBy>
  <cp:revision>49</cp:revision>
  <dcterms:created xsi:type="dcterms:W3CDTF">2013-09-26T16:13:16Z</dcterms:created>
  <dcterms:modified xsi:type="dcterms:W3CDTF">2014-06-26T22:22:24Z</dcterms:modified>
</cp:coreProperties>
</file>