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7" r:id="rId7"/>
    <p:sldId id="280" r:id="rId8"/>
    <p:sldId id="261" r:id="rId9"/>
    <p:sldId id="283" r:id="rId10"/>
    <p:sldId id="269" r:id="rId11"/>
    <p:sldId id="281" r:id="rId12"/>
    <p:sldId id="279" r:id="rId13"/>
    <p:sldId id="282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66D209-5786-4A2A-918C-A19A84BFEBA2}" type="datetimeFigureOut">
              <a:rPr lang="en-US" smtClean="0"/>
              <a:t>1/12/2015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8110BF-8086-4D9E-AEF7-128825661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998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7EA87-37C3-414D-904F-74E142964743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Gravity Consulting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6F06-DABA-43ED-9DD2-5618ED375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462F03-30D5-42E4-BE82-3EF428D6AD38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Gravity Consulting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6F06-DABA-43ED-9DD2-5618ED375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BEBED-9646-422F-89BE-E7A996947F59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Gravity Consulting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6F06-DABA-43ED-9DD2-5618ED37596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0A9-4A44-4361-89CB-9FD389E8C53D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Gravity Consulting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6F06-DABA-43ED-9DD2-5618ED37596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AFCC0-DF38-45F8-B27E-C2758C5E983F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Gravity Consulting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6F06-DABA-43ED-9DD2-5618ED375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357C-02BE-46D4-9801-753A64422780}" type="datetime1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Gravity Consulting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6F06-DABA-43ED-9DD2-5618ED37596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1B513-3104-4B14-8A54-B8A584921D50}" type="datetime1">
              <a:rPr lang="en-US" smtClean="0"/>
              <a:t>1/12/2015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Gravity Consulting LLC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6F06-DABA-43ED-9DD2-5618ED375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799F3-F555-4CB1-9CEF-A044E19EC72F}" type="datetime1">
              <a:rPr lang="en-US" smtClean="0"/>
              <a:t>1/12/2015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Gravity Consulting LLC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6F06-DABA-43ED-9DD2-5618ED375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FC3A8-A94D-450D-8B0B-C8C04CD2FE89}" type="datetime1">
              <a:rPr lang="en-US" smtClean="0"/>
              <a:t>1/12/2015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Gravity Consulting LLC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6F06-DABA-43ED-9DD2-5618ED37596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48295E-2BA8-4C39-978B-7EC22DC69FE8}" type="datetime1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Gravity Consulting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6F06-DABA-43ED-9DD2-5618ED37596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676D3-1FE8-452B-8758-9C2CEABE7437}" type="datetime1">
              <a:rPr lang="en-US" smtClean="0"/>
              <a:t>1/12/2015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Gravity Consulting LLC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D6F06-DABA-43ED-9DD2-5618ED37596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895CC00-FAA5-4C55-BE4B-EAD65A705819}" type="datetime1">
              <a:rPr lang="en-US" smtClean="0"/>
              <a:t>1/12/2015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Gravity Consulting LLC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1FD6F06-DABA-43ED-9DD2-5618ED37596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7000">
              <a:schemeClr val="accent1">
                <a:lumMod val="60000"/>
                <a:lumOff val="40000"/>
              </a:schemeClr>
            </a:gs>
            <a:gs pos="63000">
              <a:srgbClr val="85C2FF"/>
            </a:gs>
            <a:gs pos="84000">
              <a:srgbClr val="C4D6EB"/>
            </a:gs>
            <a:gs pos="95000">
              <a:srgbClr val="FFEBFA"/>
            </a:gs>
          </a:gsLst>
          <a:lin ang="13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05817"/>
            <a:ext cx="2209801" cy="501455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SRRTTF Synoptic Sampling Event</a:t>
            </a:r>
            <a:br>
              <a:rPr lang="en-US" dirty="0" smtClean="0"/>
            </a:br>
            <a:r>
              <a:rPr lang="en-US" dirty="0" smtClean="0"/>
              <a:t>August 2015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485900"/>
            <a:ext cx="51054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90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2362200"/>
            <a:ext cx="5029199" cy="3657600"/>
          </a:xfrm>
        </p:spPr>
        <p:txBody>
          <a:bodyPr>
            <a:normAutofit fontScale="2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8000" dirty="0" smtClean="0"/>
              <a:t>125-145 </a:t>
            </a:r>
            <a:r>
              <a:rPr lang="en-US" sz="8000" dirty="0"/>
              <a:t>c</a:t>
            </a:r>
            <a:r>
              <a:rPr lang="en-US" sz="8000" dirty="0" smtClean="0"/>
              <a:t>ongeners detected with HVS and 60-85 through traditional sampling</a:t>
            </a:r>
            <a:endParaRPr lang="en-US" sz="8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8000" dirty="0" smtClean="0"/>
              <a:t>Dissolved phase was found at concentrations approximately 4 times solid phase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8000" dirty="0" smtClean="0"/>
              <a:t>PCB concentrations in HVS were approximately 2 times higher at 9-mile versus the upstream lake output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8000" dirty="0" smtClean="0"/>
              <a:t>Correlations with other parameters (e.g., TSS) have not been evaluated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8000" dirty="0" smtClean="0"/>
              <a:t>Congener fingerprinting has not been investigated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Volume Sampling and Analysis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289489"/>
            <a:ext cx="2209801" cy="50145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03026"/>
            <a:ext cx="3556000" cy="3829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076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590799"/>
            <a:ext cx="4232752" cy="3732557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HVS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579233"/>
            <a:ext cx="4008120" cy="3744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94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Communication with the facilities is key to daily sampling schedule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Additional forethought on available flow data and potential need (and tools) to gather in-field flow data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High volume sampling provided more sensitive PCB measurements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Because of protective foam for shipping jars, blue ice was less effective in cooling than double-bagged 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Additional field parameter instrument calibrations and backup solutions may be useful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in the Field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5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8400"/>
            <a:ext cx="7408333" cy="4267200"/>
          </a:xfrm>
        </p:spPr>
        <p:txBody>
          <a:bodyPr>
            <a:normAutofit/>
          </a:bodyPr>
          <a:lstStyle/>
          <a:p>
            <a:r>
              <a:rPr lang="en-US" dirty="0" smtClean="0"/>
              <a:t>Collect data over multiple </a:t>
            </a:r>
            <a:r>
              <a:rPr lang="en-US" dirty="0" smtClean="0"/>
              <a:t>seasons to understand SD</a:t>
            </a:r>
            <a:endParaRPr lang="en-US" dirty="0" smtClean="0"/>
          </a:p>
          <a:p>
            <a:r>
              <a:rPr lang="en-US" dirty="0" smtClean="0"/>
              <a:t>Install current profiler (ADCP) at </a:t>
            </a:r>
            <a:r>
              <a:rPr lang="en-US" dirty="0"/>
              <a:t>Coeur </a:t>
            </a:r>
            <a:r>
              <a:rPr lang="en-US" dirty="0" smtClean="0"/>
              <a:t>d'Alene station</a:t>
            </a:r>
          </a:p>
          <a:p>
            <a:r>
              <a:rPr lang="en-US" dirty="0" smtClean="0"/>
              <a:t>Additional HVS sampling stations on river and at facilities</a:t>
            </a:r>
          </a:p>
          <a:p>
            <a:r>
              <a:rPr lang="en-US" dirty="0" smtClean="0"/>
              <a:t>Investigate </a:t>
            </a:r>
            <a:r>
              <a:rPr lang="en-US" dirty="0" err="1" smtClean="0"/>
              <a:t>hyporeic</a:t>
            </a:r>
            <a:r>
              <a:rPr lang="en-US" dirty="0" smtClean="0"/>
              <a:t> zones – input to dissolved phase </a:t>
            </a:r>
            <a:r>
              <a:rPr lang="en-US" dirty="0" err="1" smtClean="0"/>
              <a:t>pcb</a:t>
            </a:r>
            <a:r>
              <a:rPr lang="en-US" dirty="0" smtClean="0"/>
              <a:t> sources in focus areas</a:t>
            </a:r>
          </a:p>
          <a:p>
            <a:r>
              <a:rPr lang="en-US" dirty="0" smtClean="0"/>
              <a:t>Collect fine sediments from potential source areas – vortex sampling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Recommendations for future studies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546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982444" y="2514600"/>
            <a:ext cx="5179112" cy="36464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9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675467"/>
            <a:ext cx="8305800" cy="3450696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Sample scoping meeting and site reconnaissance on July 28 - 29, 2014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Scope revised to include vessel use, high volume sampling, and in-field stream flow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Lab coordination with AXYS for high volume extraction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Revisions to SAP with </a:t>
            </a:r>
            <a:r>
              <a:rPr lang="en-US" dirty="0" err="1" smtClean="0"/>
              <a:t>LimnoTech</a:t>
            </a: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Health and safety plan and invasive species plan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Field implementation plan prepared</a:t>
            </a:r>
          </a:p>
          <a:p>
            <a:endParaRPr lang="en-US" sz="2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Planning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05817"/>
            <a:ext cx="2209801" cy="50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01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1" y="1981200"/>
            <a:ext cx="5124450" cy="3763963"/>
          </a:xfrm>
        </p:spPr>
        <p:txBody>
          <a:bodyPr>
            <a:normAutofit fontScale="92500" lnSpcReduction="20000"/>
          </a:bodyPr>
          <a:lstStyle/>
          <a:p>
            <a:pPr marL="0" lvl="1">
              <a:buSzPct val="46000"/>
              <a:buFont typeface="Courier New" panose="02070309020205020404" pitchFamily="49" charset="0"/>
              <a:buChar char="o"/>
            </a:pPr>
            <a:r>
              <a:rPr lang="en-US" sz="2600" dirty="0" smtClean="0"/>
              <a:t>Commenced on August 12, 2014</a:t>
            </a:r>
            <a:endParaRPr lang="en-US" sz="2600" dirty="0"/>
          </a:p>
          <a:p>
            <a:pPr marL="0" lvl="1">
              <a:buSzPct val="46000"/>
              <a:buFont typeface="Courier New" panose="02070309020205020404" pitchFamily="49" charset="0"/>
              <a:buChar char="o"/>
            </a:pPr>
            <a:r>
              <a:rPr lang="en-US" sz="2600" dirty="0" smtClean="0"/>
              <a:t>8 river gage stations sampled on August 12, 14, 16, 18, 20, 22, and 24</a:t>
            </a:r>
          </a:p>
          <a:p>
            <a:pPr marL="0" lvl="1">
              <a:buSzPct val="46000"/>
              <a:buFont typeface="Courier New" panose="02070309020205020404" pitchFamily="49" charset="0"/>
              <a:buChar char="o"/>
            </a:pPr>
            <a:r>
              <a:rPr lang="en-US" sz="2600" dirty="0" smtClean="0"/>
              <a:t>7 facility stations sampled on August 13, 19, and 21</a:t>
            </a:r>
          </a:p>
          <a:p>
            <a:pPr marL="0" lvl="1">
              <a:buSzPct val="46000"/>
              <a:buFont typeface="Courier New" panose="02070309020205020404" pitchFamily="49" charset="0"/>
              <a:buChar char="o"/>
            </a:pPr>
            <a:r>
              <a:rPr lang="en-US" sz="2600" dirty="0" smtClean="0"/>
              <a:t>High volume sampling at 2 river gage stations on August 15 and 24</a:t>
            </a:r>
            <a:endParaRPr lang="en-US" sz="2600" dirty="0"/>
          </a:p>
          <a:p>
            <a:pPr marL="0" lvl="1">
              <a:buSzPct val="46000"/>
              <a:buFont typeface="Courier New" panose="02070309020205020404" pitchFamily="49" charset="0"/>
              <a:buChar char="o"/>
            </a:pPr>
            <a:r>
              <a:rPr lang="en-US" sz="2600" dirty="0" smtClean="0"/>
              <a:t>Normal, composite, and archive samples were collected</a:t>
            </a:r>
          </a:p>
          <a:p>
            <a:pPr marL="0" lvl="1">
              <a:buSzPct val="46000"/>
              <a:buFont typeface="Courier New" panose="02070309020205020404" pitchFamily="49" charset="0"/>
              <a:buChar char="o"/>
            </a:pPr>
            <a:r>
              <a:rPr lang="en-US" sz="2600" dirty="0" smtClean="0"/>
              <a:t>Daily QA/QC samples included blanks and replicate (duplicate)</a:t>
            </a:r>
            <a:endParaRPr lang="en-US" sz="2600" dirty="0"/>
          </a:p>
          <a:p>
            <a:pPr marL="0" lvl="1">
              <a:buSzPct val="46000"/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0" lvl="1">
              <a:buSzPct val="46000"/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0" lvl="1">
              <a:buSzPct val="46000"/>
              <a:buFont typeface="Courier New" panose="02070309020205020404" pitchFamily="49" charset="0"/>
              <a:buChar char="o"/>
            </a:pPr>
            <a:endParaRPr lang="en-US" dirty="0"/>
          </a:p>
          <a:p>
            <a:pPr marL="0" lvl="1">
              <a:buSzPct val="46000"/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marL="0" lvl="1">
              <a:buSzPct val="46000"/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Water Sampling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05817"/>
            <a:ext cx="2209801" cy="50145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495" y="2209800"/>
            <a:ext cx="3874632" cy="3535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10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Sampling Methodology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samples collected using “clean hands” and “dirty hands” consistent with EPA Document 1669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Direct immersion sampling at most locations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Dip sampler used at a few facilities due to safety concerns (e.g., confined space)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High volume water sampling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In-field measurements for temperature, pH, specific conductivity, turbidity, and dissolved oxygen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245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Sample Handling, Transport,</a:t>
            </a:r>
            <a:br>
              <a:rPr lang="en-US" dirty="0" smtClean="0"/>
            </a:br>
            <a:r>
              <a:rPr lang="en-US" dirty="0" smtClean="0"/>
              <a:t> and Custody</a:t>
            </a:r>
            <a:endParaRPr lang="en-US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272143" y="2514599"/>
            <a:ext cx="8643257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All samples were kept on ice (from field lab freezers), secured in locked vehicle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Samples were hand delivered each morning to SVL and shipped via FedEx to AXYS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Custody records and seals were used</a:t>
            </a:r>
          </a:p>
        </p:txBody>
      </p:sp>
    </p:spTree>
    <p:extLst>
      <p:ext uri="{BB962C8B-B14F-4D97-AF65-F5344CB8AC3E}">
        <p14:creationId xmlns:p14="http://schemas.microsoft.com/office/powerpoint/2010/main" val="270559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Deviations from SAP</a:t>
            </a:r>
            <a:br>
              <a:rPr lang="en-US" dirty="0" smtClean="0"/>
            </a:br>
            <a:r>
              <a:rPr lang="en-US" dirty="0" smtClean="0"/>
              <a:t> and Corrective Action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272143" y="2286001"/>
            <a:ext cx="8643257" cy="4343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Hayden facility not sampled – zero low flow discharge to Spokane River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SR-4 not collected on August 12 due to wind and lightning – collected the following day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FedEx system-wide computer shutdown held up samples shipped on August 18</a:t>
            </a:r>
            <a:r>
              <a:rPr lang="en-US" baseline="30000" dirty="0" smtClean="0"/>
              <a:t>th</a:t>
            </a:r>
            <a:r>
              <a:rPr lang="en-US" dirty="0" smtClean="0"/>
              <a:t> for an extra day – samples arrived slightly over recommended temperature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Stream flow at SR9 not measured August 22 due to equipment malfunction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Two sample jars broke during shipment to AXYS; 1 was a duplicate and other was from SR9 – archive sample later sent for analysis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Additional sample collected at SR15 on August 23 due to rainfall event</a:t>
            </a:r>
          </a:p>
        </p:txBody>
      </p:sp>
    </p:spTree>
    <p:extLst>
      <p:ext uri="{BB962C8B-B14F-4D97-AF65-F5344CB8AC3E}">
        <p14:creationId xmlns:p14="http://schemas.microsoft.com/office/powerpoint/2010/main" val="375038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Stream Flow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590800"/>
            <a:ext cx="4004151" cy="3505200"/>
          </a:xfrm>
          <a:prstGeom prst="rect">
            <a:avLst/>
          </a:prstGeom>
        </p:spPr>
      </p:pic>
      <p:sp>
        <p:nvSpPr>
          <p:cNvPr id="7" name="Content Placeholder 1"/>
          <p:cNvSpPr txBox="1">
            <a:spLocks/>
          </p:cNvSpPr>
          <p:nvPr/>
        </p:nvSpPr>
        <p:spPr>
          <a:xfrm>
            <a:off x="304801" y="2590800"/>
            <a:ext cx="4571999" cy="3505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No Stream Gauge data were available at SR-9 (Green Acres) – in-stream measurements were collected</a:t>
            </a:r>
          </a:p>
          <a:p>
            <a:r>
              <a:rPr lang="en-US" dirty="0" smtClean="0"/>
              <a:t>Green Street Gauge data were not available - station was unexpectedly shut down</a:t>
            </a:r>
          </a:p>
          <a:p>
            <a:r>
              <a:rPr lang="en-US" dirty="0"/>
              <a:t>Coeur </a:t>
            </a:r>
            <a:r>
              <a:rPr lang="en-US" dirty="0" smtClean="0"/>
              <a:t>d'Alene data included only height information not flow</a:t>
            </a:r>
          </a:p>
        </p:txBody>
      </p:sp>
    </p:spTree>
    <p:extLst>
      <p:ext uri="{BB962C8B-B14F-4D97-AF65-F5344CB8AC3E}">
        <p14:creationId xmlns:p14="http://schemas.microsoft.com/office/powerpoint/2010/main" val="114968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2255837"/>
            <a:ext cx="8610600" cy="376396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Draft Field Sampling Report was submitted in October 2014 and summarized the following:</a:t>
            </a:r>
          </a:p>
          <a:p>
            <a:pPr lvl="1">
              <a:buSzPct val="46000"/>
              <a:buFont typeface="Courier New" panose="02070309020205020404" pitchFamily="49" charset="0"/>
              <a:buChar char="o"/>
            </a:pPr>
            <a:r>
              <a:rPr lang="en-US" dirty="0" smtClean="0"/>
              <a:t>Methods for sampling, handling, and analyses</a:t>
            </a:r>
          </a:p>
          <a:p>
            <a:pPr lvl="1">
              <a:buSzPct val="46000"/>
              <a:buFont typeface="Courier New" panose="02070309020205020404" pitchFamily="49" charset="0"/>
              <a:buChar char="o"/>
            </a:pPr>
            <a:r>
              <a:rPr lang="en-US" dirty="0" smtClean="0"/>
              <a:t>Identified samples collected including QA/QC</a:t>
            </a:r>
          </a:p>
          <a:p>
            <a:pPr lvl="1">
              <a:buSzPct val="46000"/>
              <a:buFont typeface="Courier New" panose="02070309020205020404" pitchFamily="49" charset="0"/>
              <a:buChar char="o"/>
            </a:pPr>
            <a:r>
              <a:rPr lang="en-US" dirty="0" smtClean="0"/>
              <a:t>Field parameters measured</a:t>
            </a:r>
          </a:p>
          <a:p>
            <a:pPr lvl="1">
              <a:buSzPct val="46000"/>
              <a:buFont typeface="Courier New" panose="02070309020205020404" pitchFamily="49" charset="0"/>
              <a:buChar char="o"/>
            </a:pPr>
            <a:r>
              <a:rPr lang="en-US" dirty="0" smtClean="0"/>
              <a:t>Available gage station flow data </a:t>
            </a:r>
          </a:p>
          <a:p>
            <a:pPr lvl="1">
              <a:buSzPct val="46000"/>
              <a:buFont typeface="Courier New" panose="02070309020205020404" pitchFamily="49" charset="0"/>
              <a:buChar char="o"/>
            </a:pPr>
            <a:r>
              <a:rPr lang="en-US" dirty="0" smtClean="0"/>
              <a:t>Identified deviations</a:t>
            </a:r>
          </a:p>
          <a:p>
            <a:pPr lvl="1">
              <a:buSzPct val="46000"/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Final </a:t>
            </a:r>
            <a:r>
              <a:rPr lang="en-US" dirty="0"/>
              <a:t>Field Sampling Report </a:t>
            </a:r>
            <a:r>
              <a:rPr lang="en-US" dirty="0" smtClean="0"/>
              <a:t>will be submitted </a:t>
            </a:r>
            <a:r>
              <a:rPr lang="en-US" dirty="0"/>
              <a:t>in </a:t>
            </a:r>
            <a:r>
              <a:rPr lang="en-US" dirty="0" smtClean="0"/>
              <a:t>January 2015 (following input at this meeting)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Reporting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6105817"/>
            <a:ext cx="2209801" cy="50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77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6816" y="2514600"/>
            <a:ext cx="7590367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Progressively higher concentrations as you move from Lake to Nine Mile</a:t>
            </a:r>
            <a:endParaRPr lang="en-US" dirty="0" smtClean="0"/>
          </a:p>
          <a:p>
            <a:r>
              <a:rPr lang="en-US" dirty="0" smtClean="0"/>
              <a:t>Some sampling locations had very high standard deviation (e.g. </a:t>
            </a:r>
            <a:r>
              <a:rPr lang="en-US" dirty="0" err="1" smtClean="0"/>
              <a:t>Hangmans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No obvious trending of congeners to lower chlorinated states</a:t>
            </a:r>
          </a:p>
          <a:p>
            <a:r>
              <a:rPr lang="en-US" dirty="0" smtClean="0"/>
              <a:t>Top PCBs in river = 11, 61, 52, 20</a:t>
            </a:r>
          </a:p>
          <a:p>
            <a:r>
              <a:rPr lang="en-US" dirty="0" smtClean="0"/>
              <a:t>Top PCBs in facilities =  20, 118, 52, 61</a:t>
            </a:r>
          </a:p>
          <a:p>
            <a:r>
              <a:rPr lang="en-US" dirty="0" smtClean="0"/>
              <a:t>SR-12 composite was 3X higher than discrete grabs</a:t>
            </a:r>
          </a:p>
          <a:p>
            <a:r>
              <a:rPr lang="en-US" dirty="0" smtClean="0"/>
              <a:t>High Blank Contamination from Atmospheric conditions observed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en-US" dirty="0" smtClean="0"/>
              <a:t>Observations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3214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5147</TotalTime>
  <Words>696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Candara</vt:lpstr>
      <vt:lpstr>Courier New</vt:lpstr>
      <vt:lpstr>Symbol</vt:lpstr>
      <vt:lpstr>Waveform</vt:lpstr>
      <vt:lpstr>SRRTTF Synoptic Sampling Event August 2015</vt:lpstr>
      <vt:lpstr> Planning</vt:lpstr>
      <vt:lpstr>Water Sampling</vt:lpstr>
      <vt:lpstr>Sampling Methodology</vt:lpstr>
      <vt:lpstr>Sample Handling, Transport,  and Custody</vt:lpstr>
      <vt:lpstr>Deviations from SAP  and Corrective Action</vt:lpstr>
      <vt:lpstr>Stream Flow</vt:lpstr>
      <vt:lpstr>Reporting</vt:lpstr>
      <vt:lpstr>Data Observations</vt:lpstr>
      <vt:lpstr>High Volume Sampling and Analysis</vt:lpstr>
      <vt:lpstr>More HVS</vt:lpstr>
      <vt:lpstr>Lessons Learned in the Field</vt:lpstr>
      <vt:lpstr>Recommendations for future studies 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Gravity Services Presentation</dc:title>
  <dc:creator>GC_Shawn_Think</dc:creator>
  <cp:lastModifiedBy>shawn hinz</cp:lastModifiedBy>
  <cp:revision>59</cp:revision>
  <dcterms:created xsi:type="dcterms:W3CDTF">2014-05-12T08:08:07Z</dcterms:created>
  <dcterms:modified xsi:type="dcterms:W3CDTF">2015-01-12T18:44:33Z</dcterms:modified>
</cp:coreProperties>
</file>