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309" r:id="rId3"/>
    <p:sldId id="310" r:id="rId4"/>
    <p:sldId id="311" r:id="rId5"/>
    <p:sldId id="313" r:id="rId6"/>
    <p:sldId id="312" r:id="rId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guide id="3"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autoAdjust="0"/>
    <p:restoredTop sz="94750" autoAdjust="0"/>
  </p:normalViewPr>
  <p:slideViewPr>
    <p:cSldViewPr showGuides="1">
      <p:cViewPr varScale="1">
        <p:scale>
          <a:sx n="79" d="100"/>
          <a:sy n="79" d="100"/>
        </p:scale>
        <p:origin x="82" y="62"/>
      </p:cViewPr>
      <p:guideLst>
        <p:guide orient="horz" pos="2208"/>
        <p:guide pos="2880"/>
        <p:guide pos="288"/>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15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6840B02-39DB-4C57-AADB-62F5F8710F99}" type="datetimeFigureOut">
              <a:rPr lang="en-US" smtClean="0"/>
              <a:t>8/5/2015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CF915583-E813-4A21-9D63-D65D0646BF6B}" type="slidenum">
              <a:rPr lang="en-US" smtClean="0"/>
              <a:t>‹#›</a:t>
            </a:fld>
            <a:endParaRPr lang="en-US"/>
          </a:p>
        </p:txBody>
      </p:sp>
    </p:spTree>
    <p:extLst>
      <p:ext uri="{BB962C8B-B14F-4D97-AF65-F5344CB8AC3E}">
        <p14:creationId xmlns:p14="http://schemas.microsoft.com/office/powerpoint/2010/main" val="32424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6D5E5FC-D2DA-47F0-AFB8-36AAD6CC92E9}" type="datetimeFigureOut">
              <a:rPr lang="en-US" smtClean="0"/>
              <a:pPr/>
              <a:t>8/5/2015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60DCBAC-3795-4607-9F68-616AED1FAF6A}" type="slidenum">
              <a:rPr lang="en-US" smtClean="0"/>
              <a:pPr/>
              <a:t>‹#›</a:t>
            </a:fld>
            <a:endParaRPr lang="en-US"/>
          </a:p>
        </p:txBody>
      </p:sp>
    </p:spTree>
    <p:extLst>
      <p:ext uri="{BB962C8B-B14F-4D97-AF65-F5344CB8AC3E}">
        <p14:creationId xmlns:p14="http://schemas.microsoft.com/office/powerpoint/2010/main" val="173625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9105A-825B-4EE4-B9D6-0DE1C4025285}" type="slidenum">
              <a:rPr lang="en-US" smtClean="0"/>
              <a:pPr/>
              <a:t>2</a:t>
            </a:fld>
            <a:endParaRPr lang="en-US"/>
          </a:p>
        </p:txBody>
      </p:sp>
    </p:spTree>
    <p:extLst>
      <p:ext uri="{BB962C8B-B14F-4D97-AF65-F5344CB8AC3E}">
        <p14:creationId xmlns:p14="http://schemas.microsoft.com/office/powerpoint/2010/main" val="104845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9105A-825B-4EE4-B9D6-0DE1C4025285}" type="slidenum">
              <a:rPr lang="en-US" smtClean="0"/>
              <a:pPr/>
              <a:t>3</a:t>
            </a:fld>
            <a:endParaRPr lang="en-US"/>
          </a:p>
        </p:txBody>
      </p:sp>
    </p:spTree>
    <p:extLst>
      <p:ext uri="{BB962C8B-B14F-4D97-AF65-F5344CB8AC3E}">
        <p14:creationId xmlns:p14="http://schemas.microsoft.com/office/powerpoint/2010/main" val="81527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9105A-825B-4EE4-B9D6-0DE1C4025285}" type="slidenum">
              <a:rPr lang="en-US" smtClean="0"/>
              <a:pPr/>
              <a:t>4</a:t>
            </a:fld>
            <a:endParaRPr lang="en-US"/>
          </a:p>
        </p:txBody>
      </p:sp>
    </p:spTree>
    <p:extLst>
      <p:ext uri="{BB962C8B-B14F-4D97-AF65-F5344CB8AC3E}">
        <p14:creationId xmlns:p14="http://schemas.microsoft.com/office/powerpoint/2010/main" val="122538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9105A-825B-4EE4-B9D6-0DE1C4025285}" type="slidenum">
              <a:rPr lang="en-US" smtClean="0"/>
              <a:pPr/>
              <a:t>5</a:t>
            </a:fld>
            <a:endParaRPr lang="en-US"/>
          </a:p>
        </p:txBody>
      </p:sp>
    </p:spTree>
    <p:extLst>
      <p:ext uri="{BB962C8B-B14F-4D97-AF65-F5344CB8AC3E}">
        <p14:creationId xmlns:p14="http://schemas.microsoft.com/office/powerpoint/2010/main" val="143944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9105A-825B-4EE4-B9D6-0DE1C4025285}" type="slidenum">
              <a:rPr lang="en-US" smtClean="0"/>
              <a:pPr/>
              <a:t>6</a:t>
            </a:fld>
            <a:endParaRPr lang="en-US"/>
          </a:p>
        </p:txBody>
      </p:sp>
    </p:spTree>
    <p:extLst>
      <p:ext uri="{BB962C8B-B14F-4D97-AF65-F5344CB8AC3E}">
        <p14:creationId xmlns:p14="http://schemas.microsoft.com/office/powerpoint/2010/main" val="382635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685800"/>
            <a:ext cx="7162800" cy="1470025"/>
          </a:xfrm>
        </p:spPr>
        <p:txBody>
          <a:bodyPr wrap="square" anchor="t">
            <a:noAutofit/>
          </a:bodyPr>
          <a:lstStyle>
            <a:lvl1pPr algn="l">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133600"/>
            <a:ext cx="7162800" cy="1752600"/>
          </a:xfrm>
        </p:spPr>
        <p:txBody>
          <a:bodyPr/>
          <a:lstStyle>
            <a:lvl1pPr marL="0" indent="0" algn="l">
              <a:buNone/>
              <a:defRPr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862D-E24D-4421-BAFC-8C07D5BE8C20}"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228600"/>
            <a:ext cx="2286000" cy="799007"/>
          </a:xfrm>
          <a:prstGeom prst="rect">
            <a:avLst/>
          </a:prstGeom>
        </p:spPr>
      </p:pic>
    </p:spTree>
    <p:extLst>
      <p:ext uri="{BB962C8B-B14F-4D97-AF65-F5344CB8AC3E}">
        <p14:creationId xmlns:p14="http://schemas.microsoft.com/office/powerpoint/2010/main" val="18127294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5862D-E24D-4421-BAFC-8C07D5BE8C20}"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840" y="304800"/>
            <a:ext cx="365760" cy="381939"/>
          </a:xfrm>
          <a:prstGeom prst="rect">
            <a:avLst/>
          </a:prstGeom>
        </p:spPr>
      </p:pic>
    </p:spTree>
    <p:extLst>
      <p:ext uri="{BB962C8B-B14F-4D97-AF65-F5344CB8AC3E}">
        <p14:creationId xmlns:p14="http://schemas.microsoft.com/office/powerpoint/2010/main" val="31981650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09360"/>
            <a:ext cx="9144000" cy="548640"/>
          </a:xfrm>
          <a:prstGeom prst="rect">
            <a:avLst/>
          </a:prstGeom>
          <a:gradFill flip="none" rotWithShape="1">
            <a:gsLst>
              <a:gs pos="0">
                <a:schemeClr val="bg1"/>
              </a:gs>
              <a:gs pos="30000">
                <a:schemeClr val="accent1">
                  <a:tint val="44500"/>
                  <a:satMod val="160000"/>
                </a:schemeClr>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862D-E24D-4421-BAFC-8C07D5BE8C20}"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9715" y="6399389"/>
            <a:ext cx="365760" cy="382411"/>
          </a:xfrm>
          <a:prstGeom prst="rect">
            <a:avLst/>
          </a:prstGeom>
        </p:spPr>
      </p:pic>
    </p:spTree>
    <p:extLst>
      <p:ext uri="{BB962C8B-B14F-4D97-AF65-F5344CB8AC3E}">
        <p14:creationId xmlns:p14="http://schemas.microsoft.com/office/powerpoint/2010/main" val="1384958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309360"/>
            <a:ext cx="9144000" cy="548640"/>
          </a:xfrm>
          <a:prstGeom prst="rect">
            <a:avLst/>
          </a:prstGeom>
          <a:gradFill>
            <a:gsLst>
              <a:gs pos="0">
                <a:schemeClr val="tx2">
                  <a:lumMod val="40000"/>
                  <a:lumOff val="60000"/>
                </a:schemeClr>
              </a:gs>
              <a:gs pos="25000">
                <a:schemeClr val="tx2">
                  <a:lumMod val="60000"/>
                  <a:lumOff val="40000"/>
                </a:schemeClr>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862D-E24D-4421-BAFC-8C07D5BE8C20}"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9715" y="6399389"/>
            <a:ext cx="365760" cy="382411"/>
          </a:xfrm>
          <a:prstGeom prst="rect">
            <a:avLst/>
          </a:prstGeom>
        </p:spPr>
      </p:pic>
    </p:spTree>
    <p:extLst>
      <p:ext uri="{BB962C8B-B14F-4D97-AF65-F5344CB8AC3E}">
        <p14:creationId xmlns:p14="http://schemas.microsoft.com/office/powerpoint/2010/main" val="22511739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p:cNvSpPr/>
          <p:nvPr userDrawn="1"/>
        </p:nvSpPr>
        <p:spPr>
          <a:xfrm>
            <a:off x="0" y="6309360"/>
            <a:ext cx="914400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5862D-E24D-4421-BAFC-8C07D5BE8C20}"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9715" y="6399389"/>
            <a:ext cx="365760" cy="382411"/>
          </a:xfrm>
          <a:prstGeom prst="rect">
            <a:avLst/>
          </a:prstGeom>
        </p:spPr>
      </p:pic>
    </p:spTree>
    <p:extLst>
      <p:ext uri="{BB962C8B-B14F-4D97-AF65-F5344CB8AC3E}">
        <p14:creationId xmlns:p14="http://schemas.microsoft.com/office/powerpoint/2010/main" val="252774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7772400" cy="1362075"/>
          </a:xfrm>
        </p:spPr>
        <p:txBody>
          <a:bodyPr anchor="t"/>
          <a:lstStyle>
            <a:lvl1pPr algn="l">
              <a:defRPr sz="4000" b="1" cap="none"/>
            </a:lvl1pPr>
          </a:lstStyle>
          <a:p>
            <a:r>
              <a:rPr lang="en-US" dirty="0" smtClean="0"/>
              <a:t>Click To Edit Section Break Title Style</a:t>
            </a:r>
            <a:endParaRPr lang="en-US" dirty="0"/>
          </a:p>
        </p:txBody>
      </p:sp>
      <p:sp>
        <p:nvSpPr>
          <p:cNvPr id="3" name="Text Placeholder 2"/>
          <p:cNvSpPr>
            <a:spLocks noGrp="1"/>
          </p:cNvSpPr>
          <p:nvPr>
            <p:ph type="body" idx="1"/>
          </p:nvPr>
        </p:nvSpPr>
        <p:spPr>
          <a:xfrm>
            <a:off x="457200" y="2057400"/>
            <a:ext cx="7772400" cy="1500187"/>
          </a:xfrm>
        </p:spPr>
        <p:txBody>
          <a:bodyPr anchor="b">
            <a:normAutofit/>
          </a:bodyPr>
          <a:lstStyle>
            <a:lvl1pPr marL="0" indent="0">
              <a:buNone/>
              <a:defRPr sz="3200" b="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9715" y="6399389"/>
            <a:ext cx="365760" cy="382411"/>
          </a:xfrm>
          <a:prstGeom prst="rect">
            <a:avLst/>
          </a:prstGeom>
        </p:spPr>
      </p:pic>
    </p:spTree>
    <p:extLst>
      <p:ext uri="{BB962C8B-B14F-4D97-AF65-F5344CB8AC3E}">
        <p14:creationId xmlns:p14="http://schemas.microsoft.com/office/powerpoint/2010/main" val="751091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7772400" cy="1362075"/>
          </a:xfrm>
        </p:spPr>
        <p:txBody>
          <a:bodyPr anchor="t"/>
          <a:lstStyle>
            <a:lvl1pPr algn="l">
              <a:defRPr sz="4000" b="1" cap="none"/>
            </a:lvl1pPr>
          </a:lstStyle>
          <a:p>
            <a:r>
              <a:rPr lang="en-US" dirty="0" smtClean="0"/>
              <a:t>Click To Edit Section Break Title Style</a:t>
            </a:r>
            <a:endParaRPr lang="en-US" dirty="0"/>
          </a:p>
        </p:txBody>
      </p:sp>
      <p:sp>
        <p:nvSpPr>
          <p:cNvPr id="3" name="Text Placeholder 2"/>
          <p:cNvSpPr>
            <a:spLocks noGrp="1"/>
          </p:cNvSpPr>
          <p:nvPr>
            <p:ph type="body" idx="1"/>
          </p:nvPr>
        </p:nvSpPr>
        <p:spPr>
          <a:xfrm>
            <a:off x="457200" y="2057400"/>
            <a:ext cx="7772400" cy="1500187"/>
          </a:xfrm>
        </p:spPr>
        <p:txBody>
          <a:bodyPr anchor="b">
            <a:normAutofit/>
          </a:bodyPr>
          <a:lstStyle>
            <a:lvl1pPr marL="0" indent="0">
              <a:buNone/>
              <a:defRPr sz="3200" b="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9715" y="6399389"/>
            <a:ext cx="365760" cy="382411"/>
          </a:xfrm>
          <a:prstGeom prst="rect">
            <a:avLst/>
          </a:prstGeom>
        </p:spPr>
      </p:pic>
    </p:spTree>
    <p:extLst>
      <p:ext uri="{BB962C8B-B14F-4D97-AF65-F5344CB8AC3E}">
        <p14:creationId xmlns:p14="http://schemas.microsoft.com/office/powerpoint/2010/main" val="14112006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5862D-E24D-4421-BAFC-8C07D5BE8C20}"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840" y="304800"/>
            <a:ext cx="365760" cy="381939"/>
          </a:xfrm>
          <a:prstGeom prst="rect">
            <a:avLst/>
          </a:prstGeom>
        </p:spPr>
      </p:pic>
    </p:spTree>
    <p:extLst>
      <p:ext uri="{BB962C8B-B14F-4D97-AF65-F5344CB8AC3E}">
        <p14:creationId xmlns:p14="http://schemas.microsoft.com/office/powerpoint/2010/main" val="28878663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solidFill>
            <a:schemeClr val="tx2"/>
          </a:solidFill>
        </p:spPr>
        <p:txBody>
          <a:bodyPr anchor="t">
            <a:noAutofit/>
          </a:bodyP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solidFill>
            <a:schemeClr val="tx2"/>
          </a:solidFill>
        </p:spPr>
        <p:txBody>
          <a:bodyPr anchor="t" anchorCtr="0">
            <a:noAutofit/>
          </a:bodyP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5862D-E24D-4421-BAFC-8C07D5BE8C20}" type="slidenum">
              <a:rPr lang="en-US" smtClean="0"/>
              <a:pPr/>
              <a:t>‹#›</a:t>
            </a:fld>
            <a:endParaRPr lang="en-US"/>
          </a:p>
        </p:txBody>
      </p:sp>
    </p:spTree>
    <p:extLst>
      <p:ext uri="{BB962C8B-B14F-4D97-AF65-F5344CB8AC3E}">
        <p14:creationId xmlns:p14="http://schemas.microsoft.com/office/powerpoint/2010/main" val="11070652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CFDE73-81EE-43BA-99FF-FEE7DD0A5EAA}"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5862D-E24D-4421-BAFC-8C07D5BE8C20}"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840" y="304800"/>
            <a:ext cx="365760" cy="381939"/>
          </a:xfrm>
          <a:prstGeom prst="rect">
            <a:avLst/>
          </a:prstGeom>
        </p:spPr>
      </p:pic>
    </p:spTree>
    <p:extLst>
      <p:ext uri="{BB962C8B-B14F-4D97-AF65-F5344CB8AC3E}">
        <p14:creationId xmlns:p14="http://schemas.microsoft.com/office/powerpoint/2010/main" val="2536617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772400" cy="114300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200" y="6400800"/>
            <a:ext cx="2133600" cy="365125"/>
          </a:xfrm>
          <a:prstGeom prst="rect">
            <a:avLst/>
          </a:prstGeom>
        </p:spPr>
        <p:txBody>
          <a:bodyPr vert="horz" lIns="91440" tIns="45720" rIns="91440" bIns="45720" rtlCol="0" anchor="ctr"/>
          <a:lstStyle>
            <a:lvl1pPr algn="l">
              <a:defRPr sz="1200">
                <a:solidFill>
                  <a:schemeClr val="tx2"/>
                </a:solidFill>
              </a:defRPr>
            </a:lvl1pPr>
          </a:lstStyle>
          <a:p>
            <a:fld id="{5275862D-E24D-4421-BAFC-8C07D5BE8C20}" type="slidenum">
              <a:rPr lang="en-US" smtClean="0"/>
              <a:pPr/>
              <a:t>‹#›</a:t>
            </a:fld>
            <a:endParaRPr lang="en-US" dirty="0"/>
          </a:p>
        </p:txBody>
      </p:sp>
    </p:spTree>
    <p:extLst>
      <p:ext uri="{BB962C8B-B14F-4D97-AF65-F5344CB8AC3E}">
        <p14:creationId xmlns:p14="http://schemas.microsoft.com/office/powerpoint/2010/main" val="366085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60" r:id="rId6"/>
    <p:sldLayoutId id="2147483652" r:id="rId7"/>
    <p:sldLayoutId id="2147483653" r:id="rId8"/>
    <p:sldLayoutId id="2147483654" r:id="rId9"/>
    <p:sldLayoutId id="2147483655" r:id="rId10"/>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96975"/>
            <a:ext cx="8001000" cy="1470025"/>
          </a:xfrm>
        </p:spPr>
        <p:txBody>
          <a:bodyPr/>
          <a:lstStyle/>
          <a:p>
            <a:r>
              <a:rPr lang="en-US" dirty="0" smtClean="0"/>
              <a:t>Updates to QAPP</a:t>
            </a:r>
            <a:r>
              <a:rPr lang="en-US" dirty="0"/>
              <a:t> </a:t>
            </a:r>
            <a:r>
              <a:rPr lang="en-US" dirty="0" smtClean="0"/>
              <a:t>for 2015 Synoptic Survey</a:t>
            </a:r>
            <a:endParaRPr lang="en-US" dirty="0"/>
          </a:p>
        </p:txBody>
      </p:sp>
      <p:sp>
        <p:nvSpPr>
          <p:cNvPr id="3" name="Subtitle 2"/>
          <p:cNvSpPr>
            <a:spLocks noGrp="1"/>
          </p:cNvSpPr>
          <p:nvPr>
            <p:ph type="subTitle" idx="1"/>
          </p:nvPr>
        </p:nvSpPr>
        <p:spPr>
          <a:xfrm>
            <a:off x="1828800" y="2819400"/>
            <a:ext cx="4953000" cy="2971800"/>
          </a:xfrm>
        </p:spPr>
        <p:txBody>
          <a:bodyPr>
            <a:normAutofit/>
          </a:bodyPr>
          <a:lstStyle/>
          <a:p>
            <a:pPr algn="ctr">
              <a:spcBef>
                <a:spcPts val="0"/>
              </a:spcBef>
            </a:pPr>
            <a:r>
              <a:rPr lang="en-US" dirty="0" smtClean="0"/>
              <a:t>Dave Dilks </a:t>
            </a:r>
          </a:p>
          <a:p>
            <a:pPr algn="ctr">
              <a:spcBef>
                <a:spcPts val="0"/>
              </a:spcBef>
            </a:pPr>
            <a:r>
              <a:rPr lang="en-US" dirty="0" smtClean="0"/>
              <a:t>August 5, 2015</a:t>
            </a:r>
            <a:endParaRPr lang="en-US" dirty="0"/>
          </a:p>
        </p:txBody>
      </p:sp>
    </p:spTree>
    <p:extLst>
      <p:ext uri="{BB962C8B-B14F-4D97-AF65-F5344CB8AC3E}">
        <p14:creationId xmlns:p14="http://schemas.microsoft.com/office/powerpoint/2010/main" val="3704327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433851"/>
            <a:ext cx="8534400" cy="4800600"/>
          </a:xfrm>
        </p:spPr>
        <p:txBody>
          <a:bodyPr>
            <a:normAutofit/>
          </a:bodyPr>
          <a:lstStyle/>
          <a:p>
            <a:r>
              <a:rPr lang="en-US" dirty="0" smtClean="0">
                <a:latin typeface="+mj-lt"/>
              </a:rPr>
              <a:t>SRRTTF will conduct dry weather monitoring to confirm/refine results of 2014 synoptic survey</a:t>
            </a:r>
          </a:p>
          <a:p>
            <a:r>
              <a:rPr lang="en-US" dirty="0" smtClean="0"/>
              <a:t>2015 survey requires a new QAPP</a:t>
            </a:r>
          </a:p>
          <a:p>
            <a:pPr lvl="1"/>
            <a:r>
              <a:rPr lang="en-US" dirty="0" smtClean="0">
                <a:latin typeface="+mj-lt"/>
              </a:rPr>
              <a:t>Will be done as an addendum to 2014 QAPP</a:t>
            </a:r>
          </a:p>
          <a:p>
            <a:r>
              <a:rPr lang="en-US" dirty="0" smtClean="0"/>
              <a:t>Key changes</a:t>
            </a:r>
          </a:p>
          <a:p>
            <a:pPr lvl="1"/>
            <a:r>
              <a:rPr lang="en-US" dirty="0" smtClean="0">
                <a:latin typeface="+mj-lt"/>
              </a:rPr>
              <a:t>Shorter spatial and temporal extent</a:t>
            </a:r>
          </a:p>
          <a:p>
            <a:pPr lvl="1"/>
            <a:r>
              <a:rPr lang="en-US" dirty="0" smtClean="0"/>
              <a:t>New rainfall “rules”</a:t>
            </a:r>
          </a:p>
          <a:p>
            <a:pPr lvl="1"/>
            <a:r>
              <a:rPr lang="en-US" dirty="0"/>
              <a:t>Refined blank correction language</a:t>
            </a:r>
          </a:p>
          <a:p>
            <a:pPr lvl="1"/>
            <a:r>
              <a:rPr lang="en-US" dirty="0" smtClean="0">
                <a:latin typeface="+mj-lt"/>
              </a:rPr>
              <a:t>SOP </a:t>
            </a:r>
            <a:r>
              <a:rPr lang="en-US" dirty="0" smtClean="0">
                <a:latin typeface="+mj-lt"/>
              </a:rPr>
              <a:t>for stream flow measurement</a:t>
            </a:r>
          </a:p>
          <a:p>
            <a:pPr lvl="1"/>
            <a:endParaRPr lang="en-US" dirty="0" smtClean="0">
              <a:latin typeface="+mj-lt"/>
            </a:endParaRPr>
          </a:p>
          <a:p>
            <a:endParaRPr lang="en-US" dirty="0" smtClean="0">
              <a:latin typeface="+mj-lt"/>
            </a:endParaRPr>
          </a:p>
        </p:txBody>
      </p:sp>
    </p:spTree>
    <p:extLst>
      <p:ext uri="{BB962C8B-B14F-4D97-AF65-F5344CB8AC3E}">
        <p14:creationId xmlns:p14="http://schemas.microsoft.com/office/powerpoint/2010/main" val="2372663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Temporal Extent</a:t>
            </a:r>
            <a:endParaRPr lang="en-US" dirty="0"/>
          </a:p>
        </p:txBody>
      </p:sp>
      <p:sp>
        <p:nvSpPr>
          <p:cNvPr id="3" name="Content Placeholder 2"/>
          <p:cNvSpPr>
            <a:spLocks noGrp="1"/>
          </p:cNvSpPr>
          <p:nvPr>
            <p:ph idx="1"/>
          </p:nvPr>
        </p:nvSpPr>
        <p:spPr>
          <a:xfrm>
            <a:off x="457200" y="1295400"/>
            <a:ext cx="8534400" cy="1066800"/>
          </a:xfrm>
        </p:spPr>
        <p:txBody>
          <a:bodyPr>
            <a:normAutofit/>
          </a:bodyPr>
          <a:lstStyle/>
          <a:p>
            <a:r>
              <a:rPr lang="en-US" dirty="0" smtClean="0">
                <a:latin typeface="+mj-lt"/>
              </a:rPr>
              <a:t>Spatial extent is </a:t>
            </a:r>
            <a:r>
              <a:rPr lang="en-US" dirty="0" err="1" smtClean="0">
                <a:latin typeface="+mj-lt"/>
              </a:rPr>
              <a:t>Greenacres</a:t>
            </a:r>
            <a:r>
              <a:rPr lang="en-US" dirty="0" smtClean="0">
                <a:latin typeface="+mj-lt"/>
              </a:rPr>
              <a:t> to Spokane Gage</a:t>
            </a:r>
          </a:p>
        </p:txBody>
      </p:sp>
      <p:pic>
        <p:nvPicPr>
          <p:cNvPr id="4" name="Picture 3"/>
          <p:cNvPicPr/>
          <p:nvPr/>
        </p:nvPicPr>
        <p:blipFill rotWithShape="1">
          <a:blip r:embed="rId3" cstate="print"/>
          <a:srcRect t="22035" r="35287"/>
          <a:stretch/>
        </p:blipFill>
        <p:spPr bwMode="auto">
          <a:xfrm>
            <a:off x="4114800" y="2286000"/>
            <a:ext cx="4722495" cy="3943985"/>
          </a:xfrm>
          <a:prstGeom prst="rect">
            <a:avLst/>
          </a:prstGeom>
          <a:noFill/>
          <a:ln w="9525">
            <a:noFill/>
            <a:miter lim="800000"/>
            <a:headEnd/>
            <a:tailEnd/>
          </a:ln>
        </p:spPr>
      </p:pic>
      <p:sp>
        <p:nvSpPr>
          <p:cNvPr id="5" name="Content Placeholder 2"/>
          <p:cNvSpPr txBox="1">
            <a:spLocks/>
          </p:cNvSpPr>
          <p:nvPr/>
        </p:nvSpPr>
        <p:spPr>
          <a:xfrm>
            <a:off x="524625" y="1828800"/>
            <a:ext cx="3503295" cy="419262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Mirabeau Park station added</a:t>
            </a:r>
          </a:p>
          <a:p>
            <a:r>
              <a:rPr lang="en-US" dirty="0" smtClean="0"/>
              <a:t>Temporal extent of five days</a:t>
            </a:r>
          </a:p>
          <a:p>
            <a:pPr lvl="1"/>
            <a:r>
              <a:rPr lang="en-US" dirty="0" smtClean="0"/>
              <a:t>Sample river every day</a:t>
            </a:r>
          </a:p>
          <a:p>
            <a:pPr lvl="1"/>
            <a:r>
              <a:rPr lang="en-US" dirty="0" smtClean="0"/>
              <a:t>Sample discharges on days 1, 3, and 5</a:t>
            </a:r>
          </a:p>
          <a:p>
            <a:endParaRPr lang="en-US" dirty="0" smtClean="0"/>
          </a:p>
        </p:txBody>
      </p:sp>
    </p:spTree>
    <p:extLst>
      <p:ext uri="{BB962C8B-B14F-4D97-AF65-F5344CB8AC3E}">
        <p14:creationId xmlns:p14="http://schemas.microsoft.com/office/powerpoint/2010/main" val="4045424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Rainfall Rules</a:t>
            </a:r>
            <a:endParaRPr lang="en-US" dirty="0"/>
          </a:p>
        </p:txBody>
      </p:sp>
      <p:sp>
        <p:nvSpPr>
          <p:cNvPr id="3" name="Content Placeholder 2"/>
          <p:cNvSpPr>
            <a:spLocks noGrp="1"/>
          </p:cNvSpPr>
          <p:nvPr>
            <p:ph idx="1"/>
          </p:nvPr>
        </p:nvSpPr>
        <p:spPr>
          <a:xfrm>
            <a:off x="304800" y="1524000"/>
            <a:ext cx="8839200" cy="4800600"/>
          </a:xfrm>
        </p:spPr>
        <p:txBody>
          <a:bodyPr>
            <a:normAutofit/>
          </a:bodyPr>
          <a:lstStyle/>
          <a:p>
            <a:r>
              <a:rPr lang="en-US" dirty="0" smtClean="0">
                <a:latin typeface="+mj-lt"/>
              </a:rPr>
              <a:t>What constitutes a “wet weather” event?</a:t>
            </a:r>
          </a:p>
          <a:p>
            <a:pPr lvl="1"/>
            <a:r>
              <a:rPr lang="en-US" dirty="0" smtClean="0">
                <a:latin typeface="+mj-lt"/>
              </a:rPr>
              <a:t>Old rule: 0.2” of rain at Felts Field</a:t>
            </a:r>
          </a:p>
          <a:p>
            <a:pPr lvl="1"/>
            <a:r>
              <a:rPr lang="en-US" dirty="0" smtClean="0">
                <a:latin typeface="+mj-lt"/>
              </a:rPr>
              <a:t>New rule: Average </a:t>
            </a:r>
            <a:r>
              <a:rPr lang="en-US" dirty="0"/>
              <a:t>of 0.2” of rain </a:t>
            </a:r>
            <a:r>
              <a:rPr lang="en-US" dirty="0" smtClean="0"/>
              <a:t>at eight reporting stations throughout Spokane</a:t>
            </a:r>
            <a:endParaRPr lang="en-US" dirty="0" smtClean="0">
              <a:latin typeface="+mj-lt"/>
            </a:endParaRPr>
          </a:p>
          <a:p>
            <a:r>
              <a:rPr lang="en-US" dirty="0" smtClean="0"/>
              <a:t>What do we do if wet weather occurs?</a:t>
            </a:r>
          </a:p>
          <a:p>
            <a:pPr lvl="1"/>
            <a:r>
              <a:rPr lang="en-US" dirty="0"/>
              <a:t>Postpone initiation if </a:t>
            </a:r>
            <a:r>
              <a:rPr lang="en-US" dirty="0" smtClean="0"/>
              <a:t>rainfall likelihood greater </a:t>
            </a:r>
            <a:r>
              <a:rPr lang="en-US" dirty="0"/>
              <a:t>than 50% for the </a:t>
            </a:r>
            <a:r>
              <a:rPr lang="en-US" dirty="0" smtClean="0"/>
              <a:t>any of the first </a:t>
            </a:r>
            <a:r>
              <a:rPr lang="en-US" dirty="0"/>
              <a:t>three </a:t>
            </a:r>
            <a:r>
              <a:rPr lang="en-US" dirty="0" smtClean="0"/>
              <a:t>days of sampling</a:t>
            </a:r>
          </a:p>
          <a:p>
            <a:pPr lvl="1"/>
            <a:r>
              <a:rPr lang="en-US" dirty="0" smtClean="0">
                <a:latin typeface="+mj-lt"/>
              </a:rPr>
              <a:t>If event occurs on days 1-4, delay 2 days then continue</a:t>
            </a:r>
          </a:p>
          <a:p>
            <a:pPr lvl="1"/>
            <a:r>
              <a:rPr lang="en-US" dirty="0"/>
              <a:t>If event occurs </a:t>
            </a:r>
            <a:r>
              <a:rPr lang="en-US" dirty="0" smtClean="0"/>
              <a:t>after day 4</a:t>
            </a:r>
            <a:r>
              <a:rPr lang="en-US" dirty="0"/>
              <a:t>, </a:t>
            </a:r>
            <a:r>
              <a:rPr lang="en-US" dirty="0" smtClean="0"/>
              <a:t>terminate</a:t>
            </a:r>
            <a:endParaRPr lang="en-US" dirty="0" smtClean="0">
              <a:latin typeface="+mj-lt"/>
            </a:endParaRPr>
          </a:p>
          <a:p>
            <a:pPr lvl="1"/>
            <a:endParaRPr lang="en-US" dirty="0" smtClean="0">
              <a:latin typeface="+mj-lt"/>
            </a:endParaRPr>
          </a:p>
          <a:p>
            <a:endParaRPr lang="en-US" dirty="0" smtClean="0">
              <a:latin typeface="+mj-lt"/>
            </a:endParaRPr>
          </a:p>
        </p:txBody>
      </p:sp>
    </p:spTree>
    <p:extLst>
      <p:ext uri="{BB962C8B-B14F-4D97-AF65-F5344CB8AC3E}">
        <p14:creationId xmlns:p14="http://schemas.microsoft.com/office/powerpoint/2010/main" val="1627516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Blank </a:t>
            </a:r>
            <a:r>
              <a:rPr lang="en-US" dirty="0" smtClean="0"/>
              <a:t>Correction</a:t>
            </a:r>
            <a:endParaRPr lang="en-US" dirty="0"/>
          </a:p>
        </p:txBody>
      </p:sp>
      <p:sp>
        <p:nvSpPr>
          <p:cNvPr id="3" name="Content Placeholder 2"/>
          <p:cNvSpPr>
            <a:spLocks noGrp="1"/>
          </p:cNvSpPr>
          <p:nvPr>
            <p:ph idx="1"/>
          </p:nvPr>
        </p:nvSpPr>
        <p:spPr>
          <a:xfrm>
            <a:off x="457200" y="1295400"/>
            <a:ext cx="8534400" cy="5181600"/>
          </a:xfrm>
        </p:spPr>
        <p:txBody>
          <a:bodyPr>
            <a:normAutofit fontScale="85000" lnSpcReduction="10000"/>
          </a:bodyPr>
          <a:lstStyle/>
          <a:p>
            <a:r>
              <a:rPr lang="en-US" dirty="0" smtClean="0"/>
              <a:t>Proposed language</a:t>
            </a:r>
            <a:endParaRPr lang="en-US" dirty="0" smtClean="0"/>
          </a:p>
          <a:p>
            <a:pPr lvl="1"/>
            <a:r>
              <a:rPr lang="en-US" dirty="0" smtClean="0"/>
              <a:t>The “3x blank correction procedure” being used in the SRRTTF’s sampling efforts is just a “placeholder” or “method used at this time” but calculated values may be adjusted in the future using other blank correction methods deemed appropriate.</a:t>
            </a:r>
          </a:p>
          <a:p>
            <a:r>
              <a:rPr lang="en-US" dirty="0" smtClean="0"/>
              <a:t>SRRTTF approved language</a:t>
            </a:r>
            <a:endParaRPr lang="en-US" dirty="0" smtClean="0"/>
          </a:p>
          <a:p>
            <a:pPr lvl="1"/>
            <a:r>
              <a:rPr lang="en-US" dirty="0"/>
              <a:t>It should be noted that there is no standard blank correction method, and numerous approaches are utilized, both nationally and within the Spokane River Basin. The selection of the most appropriate blank correction methodology must consider factors such as: study objectives, sample matrix, sampling methodology, expected range of results, and tolerance for biased results.</a:t>
            </a:r>
            <a:endParaRPr lang="en-US" dirty="0" smtClean="0">
              <a:latin typeface="+mj-lt"/>
            </a:endParaRPr>
          </a:p>
          <a:p>
            <a:pPr lvl="1"/>
            <a:endParaRPr lang="en-US" dirty="0" smtClean="0">
              <a:latin typeface="+mj-lt"/>
            </a:endParaRPr>
          </a:p>
          <a:p>
            <a:pPr lvl="1"/>
            <a:endParaRPr lang="en-US" dirty="0" smtClean="0">
              <a:latin typeface="+mj-lt"/>
            </a:endParaRPr>
          </a:p>
          <a:p>
            <a:endParaRPr lang="en-US" dirty="0" smtClean="0">
              <a:latin typeface="+mj-lt"/>
            </a:endParaRPr>
          </a:p>
        </p:txBody>
      </p:sp>
    </p:spTree>
    <p:extLst>
      <p:ext uri="{BB962C8B-B14F-4D97-AF65-F5344CB8AC3E}">
        <p14:creationId xmlns:p14="http://schemas.microsoft.com/office/powerpoint/2010/main" val="3023905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Flow </a:t>
            </a:r>
            <a:r>
              <a:rPr lang="en-US" dirty="0" smtClean="0"/>
              <a:t>Monitoring</a:t>
            </a:r>
            <a:endParaRPr lang="en-US" dirty="0"/>
          </a:p>
        </p:txBody>
      </p:sp>
      <p:sp>
        <p:nvSpPr>
          <p:cNvPr id="3" name="Content Placeholder 2"/>
          <p:cNvSpPr>
            <a:spLocks noGrp="1"/>
          </p:cNvSpPr>
          <p:nvPr>
            <p:ph idx="1"/>
          </p:nvPr>
        </p:nvSpPr>
        <p:spPr>
          <a:xfrm>
            <a:off x="457200" y="1905000"/>
            <a:ext cx="8534400" cy="4419600"/>
          </a:xfrm>
        </p:spPr>
        <p:txBody>
          <a:bodyPr>
            <a:normAutofit/>
          </a:bodyPr>
          <a:lstStyle/>
          <a:p>
            <a:r>
              <a:rPr lang="en-US" dirty="0" smtClean="0"/>
              <a:t>Standard procedures for flow </a:t>
            </a:r>
            <a:r>
              <a:rPr lang="en-US" dirty="0"/>
              <a:t>monitoring </a:t>
            </a:r>
            <a:r>
              <a:rPr lang="en-US" dirty="0" smtClean="0"/>
              <a:t>added</a:t>
            </a:r>
          </a:p>
          <a:p>
            <a:pPr lvl="1"/>
            <a:r>
              <a:rPr lang="en-US" dirty="0" smtClean="0">
                <a:latin typeface="+mj-lt"/>
              </a:rPr>
              <a:t>Manual flow measurements at multiple </a:t>
            </a:r>
            <a:r>
              <a:rPr lang="en-US" dirty="0" smtClean="0">
                <a:latin typeface="+mj-lt"/>
              </a:rPr>
              <a:t>stations</a:t>
            </a:r>
            <a:endParaRPr lang="en-US" dirty="0" smtClean="0">
              <a:latin typeface="+mj-lt"/>
            </a:endParaRPr>
          </a:p>
          <a:p>
            <a:pPr lvl="1"/>
            <a:endParaRPr lang="en-US" dirty="0" smtClean="0">
              <a:latin typeface="+mj-lt"/>
            </a:endParaRPr>
          </a:p>
          <a:p>
            <a:endParaRPr lang="en-US" dirty="0" smtClean="0">
              <a:latin typeface="+mj-lt"/>
            </a:endParaRPr>
          </a:p>
        </p:txBody>
      </p:sp>
    </p:spTree>
    <p:extLst>
      <p:ext uri="{BB962C8B-B14F-4D97-AF65-F5344CB8AC3E}">
        <p14:creationId xmlns:p14="http://schemas.microsoft.com/office/powerpoint/2010/main" val="255355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imnoTech_Color_Palette">
      <a:dk1>
        <a:sysClr val="windowText" lastClr="000000"/>
      </a:dk1>
      <a:lt1>
        <a:sysClr val="window" lastClr="FFFFFF"/>
      </a:lt1>
      <a:dk2>
        <a:srgbClr val="174A7C"/>
      </a:dk2>
      <a:lt2>
        <a:srgbClr val="8DC63F"/>
      </a:lt2>
      <a:accent1>
        <a:srgbClr val="56A0D3"/>
      </a:accent1>
      <a:accent2>
        <a:srgbClr val="CFE0F3"/>
      </a:accent2>
      <a:accent3>
        <a:srgbClr val="F3EA00"/>
      </a:accent3>
      <a:accent4>
        <a:srgbClr val="5B9B98"/>
      </a:accent4>
      <a:accent5>
        <a:srgbClr val="E7EFBC"/>
      </a:accent5>
      <a:accent6>
        <a:srgbClr val="88CBDF"/>
      </a:accent6>
      <a:hlink>
        <a:srgbClr val="7D3C4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6594</TotalTime>
  <Words>315</Words>
  <Application>Microsoft Office PowerPoint</Application>
  <PresentationFormat>On-screen Show (4:3)</PresentationFormat>
  <Paragraphs>40</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Updates to QAPP for 2015 Synoptic Survey</vt:lpstr>
      <vt:lpstr>Background</vt:lpstr>
      <vt:lpstr>Spatial Temporal Extent</vt:lpstr>
      <vt:lpstr>New Rainfall Rules</vt:lpstr>
      <vt:lpstr>Blank Correction</vt:lpstr>
      <vt:lpstr>Flow Monitoring</vt:lpstr>
    </vt:vector>
  </TitlesOfParts>
  <Company>LimnoTech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Blum  LimnoTech</dc:creator>
  <cp:lastModifiedBy>Dave Dilks</cp:lastModifiedBy>
  <cp:revision>121</cp:revision>
  <cp:lastPrinted>2014-11-28T19:47:05Z</cp:lastPrinted>
  <dcterms:created xsi:type="dcterms:W3CDTF">2013-04-08T15:53:49Z</dcterms:created>
  <dcterms:modified xsi:type="dcterms:W3CDTF">2015-08-05T14:08:13Z</dcterms:modified>
</cp:coreProperties>
</file>