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1" r:id="rId4"/>
    <p:sldId id="260" r:id="rId5"/>
    <p:sldId id="258" r:id="rId6"/>
    <p:sldId id="259" r:id="rId7"/>
    <p:sldId id="262" r:id="rId8"/>
    <p:sldId id="266" r:id="rId9"/>
    <p:sldId id="267" r:id="rId10"/>
    <p:sldId id="268" r:id="rId11"/>
    <p:sldId id="264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2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1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dilks\Documents\SRRTTF2\Mass%20Balance\DD_work\BlankBia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dilks\Documents\SRRTTF2\Mass%20Balance\DD_work\BlankBia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dilks\Documents\SRRTTF2\Mass%20Balance\DD_work\BlankBia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3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Bias!$C$3:$C$64</c:f>
              <c:numCache>
                <c:formatCode>General</c:formatCode>
                <c:ptCount val="62"/>
                <c:pt idx="0">
                  <c:v>199.6</c:v>
                </c:pt>
                <c:pt idx="1">
                  <c:v>159.19999999999999</c:v>
                </c:pt>
                <c:pt idx="2">
                  <c:v>75.286999999999992</c:v>
                </c:pt>
                <c:pt idx="3">
                  <c:v>164.27199999999999</c:v>
                </c:pt>
                <c:pt idx="4">
                  <c:v>165.95400000000001</c:v>
                </c:pt>
                <c:pt idx="5">
                  <c:v>174.44399999999999</c:v>
                </c:pt>
                <c:pt idx="6">
                  <c:v>43.33100000000001</c:v>
                </c:pt>
                <c:pt idx="7">
                  <c:v>65.928000000000011</c:v>
                </c:pt>
                <c:pt idx="8">
                  <c:v>30.215000000000007</c:v>
                </c:pt>
                <c:pt idx="9">
                  <c:v>144</c:v>
                </c:pt>
                <c:pt idx="10">
                  <c:v>194.63899999999995</c:v>
                </c:pt>
                <c:pt idx="11">
                  <c:v>103.14599999999997</c:v>
                </c:pt>
                <c:pt idx="12">
                  <c:v>180.5</c:v>
                </c:pt>
                <c:pt idx="13">
                  <c:v>214.34299999999996</c:v>
                </c:pt>
                <c:pt idx="14">
                  <c:v>135.81600000000003</c:v>
                </c:pt>
                <c:pt idx="15">
                  <c:v>56.701000000000008</c:v>
                </c:pt>
                <c:pt idx="16">
                  <c:v>49.187999999999995</c:v>
                </c:pt>
                <c:pt idx="17">
                  <c:v>40.582999999999998</c:v>
                </c:pt>
                <c:pt idx="18">
                  <c:v>106.7</c:v>
                </c:pt>
                <c:pt idx="19">
                  <c:v>179.54800000000003</c:v>
                </c:pt>
                <c:pt idx="20">
                  <c:v>101.2</c:v>
                </c:pt>
                <c:pt idx="21">
                  <c:v>303.64799999999991</c:v>
                </c:pt>
                <c:pt idx="22">
                  <c:v>135.27199999999999</c:v>
                </c:pt>
                <c:pt idx="23">
                  <c:v>170.87400000000005</c:v>
                </c:pt>
                <c:pt idx="24">
                  <c:v>35.350999999999999</c:v>
                </c:pt>
                <c:pt idx="25">
                  <c:v>44.439000000000007</c:v>
                </c:pt>
                <c:pt idx="26">
                  <c:v>32.521999999999991</c:v>
                </c:pt>
                <c:pt idx="27">
                  <c:v>120.65</c:v>
                </c:pt>
                <c:pt idx="28">
                  <c:v>171.49300000000005</c:v>
                </c:pt>
                <c:pt idx="29">
                  <c:v>77.271000000000015</c:v>
                </c:pt>
                <c:pt idx="30">
                  <c:v>202.99800000000002</c:v>
                </c:pt>
                <c:pt idx="31">
                  <c:v>149</c:v>
                </c:pt>
                <c:pt idx="32">
                  <c:v>413.1520000000001</c:v>
                </c:pt>
                <c:pt idx="33">
                  <c:v>80.605999999999995</c:v>
                </c:pt>
                <c:pt idx="34">
                  <c:v>60.736000000000004</c:v>
                </c:pt>
                <c:pt idx="35">
                  <c:v>36.486000000000004</c:v>
                </c:pt>
                <c:pt idx="36">
                  <c:v>186.7</c:v>
                </c:pt>
                <c:pt idx="37">
                  <c:v>231.77800000000005</c:v>
                </c:pt>
                <c:pt idx="38">
                  <c:v>171.82299999999995</c:v>
                </c:pt>
                <c:pt idx="39">
                  <c:v>190.36299999999991</c:v>
                </c:pt>
                <c:pt idx="40">
                  <c:v>167</c:v>
                </c:pt>
                <c:pt idx="41">
                  <c:v>41.583999999999989</c:v>
                </c:pt>
                <c:pt idx="42">
                  <c:v>40.272999999999996</c:v>
                </c:pt>
                <c:pt idx="43">
                  <c:v>27.395000000000003</c:v>
                </c:pt>
                <c:pt idx="44">
                  <c:v>73.2</c:v>
                </c:pt>
                <c:pt idx="45">
                  <c:v>168.35399999999998</c:v>
                </c:pt>
                <c:pt idx="46">
                  <c:v>297.3</c:v>
                </c:pt>
                <c:pt idx="47">
                  <c:v>408.5209999999999</c:v>
                </c:pt>
                <c:pt idx="48">
                  <c:v>137.55399999999995</c:v>
                </c:pt>
                <c:pt idx="49">
                  <c:v>128.25</c:v>
                </c:pt>
                <c:pt idx="50">
                  <c:v>26.9</c:v>
                </c:pt>
                <c:pt idx="51">
                  <c:v>50.07200000000001</c:v>
                </c:pt>
                <c:pt idx="52">
                  <c:v>37.100999999999999</c:v>
                </c:pt>
                <c:pt idx="53">
                  <c:v>40.799999999999997</c:v>
                </c:pt>
                <c:pt idx="54">
                  <c:v>149.97799999999995</c:v>
                </c:pt>
                <c:pt idx="55">
                  <c:v>102.66900000000001</c:v>
                </c:pt>
                <c:pt idx="56">
                  <c:v>165.01299999999995</c:v>
                </c:pt>
                <c:pt idx="57">
                  <c:v>124.10399999999998</c:v>
                </c:pt>
                <c:pt idx="58">
                  <c:v>148.21099999999998</c:v>
                </c:pt>
                <c:pt idx="59">
                  <c:v>37.055000000000007</c:v>
                </c:pt>
                <c:pt idx="60">
                  <c:v>71.3</c:v>
                </c:pt>
                <c:pt idx="61">
                  <c:v>33.310000000000009</c:v>
                </c:pt>
              </c:numCache>
            </c:numRef>
          </c:xVal>
          <c:yVal>
            <c:numRef>
              <c:f>Bias!$G$3:$G$64</c:f>
              <c:numCache>
                <c:formatCode>General</c:formatCode>
                <c:ptCount val="62"/>
                <c:pt idx="0">
                  <c:v>45.200000000000017</c:v>
                </c:pt>
                <c:pt idx="1">
                  <c:v>41.5</c:v>
                </c:pt>
                <c:pt idx="2">
                  <c:v>30.672555555555547</c:v>
                </c:pt>
                <c:pt idx="3">
                  <c:v>44.644222222222183</c:v>
                </c:pt>
                <c:pt idx="4">
                  <c:v>42.09777777777785</c:v>
                </c:pt>
                <c:pt idx="5">
                  <c:v>35.201333333333366</c:v>
                </c:pt>
                <c:pt idx="6">
                  <c:v>18.455222222222218</c:v>
                </c:pt>
                <c:pt idx="7">
                  <c:v>25.833444444444453</c:v>
                </c:pt>
                <c:pt idx="8">
                  <c:v>15.614888888888892</c:v>
                </c:pt>
                <c:pt idx="9">
                  <c:v>44.900000000000006</c:v>
                </c:pt>
                <c:pt idx="10">
                  <c:v>45.302222222222184</c:v>
                </c:pt>
                <c:pt idx="11">
                  <c:v>7.5535555555555476</c:v>
                </c:pt>
                <c:pt idx="12">
                  <c:v>28.299999999999983</c:v>
                </c:pt>
                <c:pt idx="13">
                  <c:v>41.052000000000049</c:v>
                </c:pt>
                <c:pt idx="14">
                  <c:v>20.758666666666699</c:v>
                </c:pt>
                <c:pt idx="15">
                  <c:v>1.3133333333333272</c:v>
                </c:pt>
                <c:pt idx="16">
                  <c:v>-1.8219999999999992</c:v>
                </c:pt>
                <c:pt idx="17">
                  <c:v>21.085888888888896</c:v>
                </c:pt>
                <c:pt idx="18">
                  <c:v>9.1000000000000085</c:v>
                </c:pt>
                <c:pt idx="19">
                  <c:v>41.790555555555585</c:v>
                </c:pt>
                <c:pt idx="20">
                  <c:v>9.0999999999999943</c:v>
                </c:pt>
                <c:pt idx="21">
                  <c:v>45.70855555555562</c:v>
                </c:pt>
                <c:pt idx="22">
                  <c:v>16.953333333333362</c:v>
                </c:pt>
                <c:pt idx="23">
                  <c:v>19.230777777777831</c:v>
                </c:pt>
                <c:pt idx="24">
                  <c:v>4.4344444444444431</c:v>
                </c:pt>
                <c:pt idx="25">
                  <c:v>12.450888888888885</c:v>
                </c:pt>
                <c:pt idx="26">
                  <c:v>5.2985555555555575</c:v>
                </c:pt>
                <c:pt idx="27">
                  <c:v>29.900000000000006</c:v>
                </c:pt>
                <c:pt idx="28">
                  <c:v>45.091777777777835</c:v>
                </c:pt>
                <c:pt idx="29">
                  <c:v>18.737111111111098</c:v>
                </c:pt>
                <c:pt idx="30">
                  <c:v>45.718444444444458</c:v>
                </c:pt>
                <c:pt idx="31">
                  <c:v>19</c:v>
                </c:pt>
                <c:pt idx="32">
                  <c:v>29.331000000000245</c:v>
                </c:pt>
                <c:pt idx="33">
                  <c:v>3.649222222222221</c:v>
                </c:pt>
                <c:pt idx="34">
                  <c:v>0.11111111111111427</c:v>
                </c:pt>
                <c:pt idx="35">
                  <c:v>3.7955555555555565</c:v>
                </c:pt>
                <c:pt idx="36">
                  <c:v>32.200000000000017</c:v>
                </c:pt>
                <c:pt idx="37">
                  <c:v>45.457888888888931</c:v>
                </c:pt>
                <c:pt idx="38">
                  <c:v>31.157666666666671</c:v>
                </c:pt>
                <c:pt idx="39">
                  <c:v>36.109444444444364</c:v>
                </c:pt>
                <c:pt idx="40">
                  <c:v>32.299999999999997</c:v>
                </c:pt>
                <c:pt idx="41">
                  <c:v>2.8073333333333341</c:v>
                </c:pt>
                <c:pt idx="42">
                  <c:v>7.7336666666666698</c:v>
                </c:pt>
                <c:pt idx="43">
                  <c:v>5.0769999999999991</c:v>
                </c:pt>
                <c:pt idx="44">
                  <c:v>-2.1000000000000014</c:v>
                </c:pt>
                <c:pt idx="45">
                  <c:v>-13.766888888888928</c:v>
                </c:pt>
                <c:pt idx="46">
                  <c:v>25.155444444444356</c:v>
                </c:pt>
                <c:pt idx="47">
                  <c:v>51.064333333333252</c:v>
                </c:pt>
                <c:pt idx="48">
                  <c:v>-10.728999999999985</c:v>
                </c:pt>
                <c:pt idx="49">
                  <c:v>9.0067777777777707</c:v>
                </c:pt>
                <c:pt idx="50">
                  <c:v>0.35</c:v>
                </c:pt>
                <c:pt idx="51">
                  <c:v>-1.3213333333333352</c:v>
                </c:pt>
                <c:pt idx="52">
                  <c:v>3.152222222222222</c:v>
                </c:pt>
                <c:pt idx="53">
                  <c:v>4.0999999999999996</c:v>
                </c:pt>
                <c:pt idx="54">
                  <c:v>-12.077666666666701</c:v>
                </c:pt>
                <c:pt idx="55">
                  <c:v>-13.906333333333322</c:v>
                </c:pt>
                <c:pt idx="56">
                  <c:v>-21.029666666666728</c:v>
                </c:pt>
                <c:pt idx="57">
                  <c:v>-10.606555555555538</c:v>
                </c:pt>
                <c:pt idx="58">
                  <c:v>19.656999999999982</c:v>
                </c:pt>
                <c:pt idx="59">
                  <c:v>2.1688888888888886</c:v>
                </c:pt>
                <c:pt idx="60">
                  <c:v>-5.1000000000000014</c:v>
                </c:pt>
                <c:pt idx="61">
                  <c:v>3.0044444444444443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9549352"/>
        <c:axId val="354497112"/>
      </c:scatterChart>
      <c:valAx>
        <c:axId val="369549352"/>
        <c:scaling>
          <c:orientation val="minMax"/>
          <c:max val="17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chemeClr val="tx1"/>
                    </a:solidFill>
                  </a:rPr>
                  <a:t>Noncorrected PCB Concentration (pg/l)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4497112"/>
        <c:crossesAt val="-30"/>
        <c:crossBetween val="midCat"/>
      </c:valAx>
      <c:valAx>
        <c:axId val="354497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chemeClr val="tx1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sz="1200" b="1">
                    <a:solidFill>
                      <a:schemeClr val="tx1"/>
                    </a:solidFill>
                  </a:rPr>
                  <a:t> PCB Concentration (pg/l)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5493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3"/>
          <c:order val="0"/>
          <c:tx>
            <c:v>Exclude &lt;3x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61530555555555555"/>
                  <c:y val="0.10650018551346004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Bias!$C$3:$C$64</c:f>
              <c:numCache>
                <c:formatCode>General</c:formatCode>
                <c:ptCount val="62"/>
                <c:pt idx="0">
                  <c:v>199.6</c:v>
                </c:pt>
                <c:pt idx="1">
                  <c:v>159.19999999999999</c:v>
                </c:pt>
                <c:pt idx="2">
                  <c:v>75.286999999999992</c:v>
                </c:pt>
                <c:pt idx="3">
                  <c:v>164.27199999999999</c:v>
                </c:pt>
                <c:pt idx="4">
                  <c:v>165.95400000000001</c:v>
                </c:pt>
                <c:pt idx="5">
                  <c:v>174.44399999999999</c:v>
                </c:pt>
                <c:pt idx="6">
                  <c:v>43.33100000000001</c:v>
                </c:pt>
                <c:pt idx="7">
                  <c:v>65.928000000000011</c:v>
                </c:pt>
                <c:pt idx="8">
                  <c:v>30.215000000000007</c:v>
                </c:pt>
                <c:pt idx="9">
                  <c:v>144</c:v>
                </c:pt>
                <c:pt idx="10">
                  <c:v>194.63899999999995</c:v>
                </c:pt>
                <c:pt idx="11">
                  <c:v>103.14599999999997</c:v>
                </c:pt>
                <c:pt idx="12">
                  <c:v>180.5</c:v>
                </c:pt>
                <c:pt idx="13">
                  <c:v>214.34299999999996</c:v>
                </c:pt>
                <c:pt idx="14">
                  <c:v>135.81600000000003</c:v>
                </c:pt>
                <c:pt idx="15">
                  <c:v>56.701000000000008</c:v>
                </c:pt>
                <c:pt idx="16">
                  <c:v>49.187999999999995</c:v>
                </c:pt>
                <c:pt idx="17">
                  <c:v>40.582999999999998</c:v>
                </c:pt>
                <c:pt idx="18">
                  <c:v>106.7</c:v>
                </c:pt>
                <c:pt idx="19">
                  <c:v>179.54800000000003</c:v>
                </c:pt>
                <c:pt idx="20">
                  <c:v>101.2</c:v>
                </c:pt>
                <c:pt idx="21">
                  <c:v>303.64799999999991</c:v>
                </c:pt>
                <c:pt idx="22">
                  <c:v>135.27199999999999</c:v>
                </c:pt>
                <c:pt idx="23">
                  <c:v>170.87400000000005</c:v>
                </c:pt>
                <c:pt idx="24">
                  <c:v>35.350999999999999</c:v>
                </c:pt>
                <c:pt idx="25">
                  <c:v>44.439000000000007</c:v>
                </c:pt>
                <c:pt idx="26">
                  <c:v>32.521999999999991</c:v>
                </c:pt>
                <c:pt idx="27">
                  <c:v>120.65</c:v>
                </c:pt>
                <c:pt idx="28">
                  <c:v>171.49300000000005</c:v>
                </c:pt>
                <c:pt idx="29">
                  <c:v>77.271000000000015</c:v>
                </c:pt>
                <c:pt idx="30">
                  <c:v>202.99800000000002</c:v>
                </c:pt>
                <c:pt idx="31">
                  <c:v>149</c:v>
                </c:pt>
                <c:pt idx="32">
                  <c:v>413.1520000000001</c:v>
                </c:pt>
                <c:pt idx="33">
                  <c:v>80.605999999999995</c:v>
                </c:pt>
                <c:pt idx="34">
                  <c:v>60.736000000000004</c:v>
                </c:pt>
                <c:pt idx="35">
                  <c:v>36.486000000000004</c:v>
                </c:pt>
                <c:pt idx="36">
                  <c:v>186.7</c:v>
                </c:pt>
                <c:pt idx="37">
                  <c:v>231.77800000000005</c:v>
                </c:pt>
                <c:pt idx="38">
                  <c:v>171.82299999999995</c:v>
                </c:pt>
                <c:pt idx="39">
                  <c:v>190.36299999999991</c:v>
                </c:pt>
                <c:pt idx="40">
                  <c:v>167</c:v>
                </c:pt>
                <c:pt idx="41">
                  <c:v>41.583999999999989</c:v>
                </c:pt>
                <c:pt idx="42">
                  <c:v>40.272999999999996</c:v>
                </c:pt>
                <c:pt idx="43">
                  <c:v>27.395000000000003</c:v>
                </c:pt>
                <c:pt idx="44">
                  <c:v>73.2</c:v>
                </c:pt>
                <c:pt idx="45">
                  <c:v>168.35399999999998</c:v>
                </c:pt>
                <c:pt idx="46">
                  <c:v>297.3</c:v>
                </c:pt>
                <c:pt idx="47">
                  <c:v>408.5209999999999</c:v>
                </c:pt>
                <c:pt idx="48">
                  <c:v>137.55399999999995</c:v>
                </c:pt>
                <c:pt idx="49">
                  <c:v>128.25</c:v>
                </c:pt>
                <c:pt idx="50">
                  <c:v>26.9</c:v>
                </c:pt>
                <c:pt idx="51">
                  <c:v>50.07200000000001</c:v>
                </c:pt>
                <c:pt idx="52">
                  <c:v>37.100999999999999</c:v>
                </c:pt>
                <c:pt idx="53">
                  <c:v>40.799999999999997</c:v>
                </c:pt>
                <c:pt idx="54">
                  <c:v>149.97799999999995</c:v>
                </c:pt>
                <c:pt idx="55">
                  <c:v>102.66900000000001</c:v>
                </c:pt>
                <c:pt idx="56">
                  <c:v>165.01299999999995</c:v>
                </c:pt>
                <c:pt idx="57">
                  <c:v>124.10399999999998</c:v>
                </c:pt>
                <c:pt idx="58">
                  <c:v>148.21099999999998</c:v>
                </c:pt>
                <c:pt idx="59">
                  <c:v>37.055000000000007</c:v>
                </c:pt>
                <c:pt idx="60">
                  <c:v>71.3</c:v>
                </c:pt>
                <c:pt idx="61">
                  <c:v>33.310000000000009</c:v>
                </c:pt>
              </c:numCache>
            </c:numRef>
          </c:xVal>
          <c:yVal>
            <c:numRef>
              <c:f>Bias!$D$3:$D$64</c:f>
              <c:numCache>
                <c:formatCode>General</c:formatCode>
                <c:ptCount val="62"/>
                <c:pt idx="0">
                  <c:v>197.4</c:v>
                </c:pt>
                <c:pt idx="1">
                  <c:v>156.5</c:v>
                </c:pt>
                <c:pt idx="2">
                  <c:v>64.072999999999993</c:v>
                </c:pt>
                <c:pt idx="3">
                  <c:v>162.75299999999996</c:v>
                </c:pt>
                <c:pt idx="4">
                  <c:v>164.33200000000002</c:v>
                </c:pt>
                <c:pt idx="5">
                  <c:v>167.48199999999997</c:v>
                </c:pt>
                <c:pt idx="6">
                  <c:v>27.558999999999997</c:v>
                </c:pt>
                <c:pt idx="7">
                  <c:v>53.446000000000012</c:v>
                </c:pt>
                <c:pt idx="8">
                  <c:v>18.627000000000002</c:v>
                </c:pt>
                <c:pt idx="9">
                  <c:v>144</c:v>
                </c:pt>
                <c:pt idx="10">
                  <c:v>192.74999999999997</c:v>
                </c:pt>
                <c:pt idx="11">
                  <c:v>66.218999999999994</c:v>
                </c:pt>
                <c:pt idx="12">
                  <c:v>162.69999999999999</c:v>
                </c:pt>
                <c:pt idx="13">
                  <c:v>207.28699999999995</c:v>
                </c:pt>
                <c:pt idx="14">
                  <c:v>116.94500000000001</c:v>
                </c:pt>
                <c:pt idx="15">
                  <c:v>16.533999999999999</c:v>
                </c:pt>
                <c:pt idx="16">
                  <c:v>9.1219999999999981</c:v>
                </c:pt>
                <c:pt idx="17">
                  <c:v>30.740000000000006</c:v>
                </c:pt>
                <c:pt idx="18">
                  <c:v>73.2</c:v>
                </c:pt>
                <c:pt idx="19">
                  <c:v>178.64400000000001</c:v>
                </c:pt>
                <c:pt idx="20">
                  <c:v>67.099999999999994</c:v>
                </c:pt>
                <c:pt idx="21">
                  <c:v>302.75899999999996</c:v>
                </c:pt>
                <c:pt idx="22">
                  <c:v>109.66200000000002</c:v>
                </c:pt>
                <c:pt idx="23">
                  <c:v>151.48400000000004</c:v>
                </c:pt>
                <c:pt idx="24">
                  <c:v>8.5489999999999995</c:v>
                </c:pt>
                <c:pt idx="25">
                  <c:v>22.059999999999995</c:v>
                </c:pt>
                <c:pt idx="26">
                  <c:v>10.619000000000002</c:v>
                </c:pt>
                <c:pt idx="27">
                  <c:v>106.4</c:v>
                </c:pt>
                <c:pt idx="28">
                  <c:v>171.49300000000005</c:v>
                </c:pt>
                <c:pt idx="29">
                  <c:v>52.528999999999989</c:v>
                </c:pt>
                <c:pt idx="30">
                  <c:v>202.99800000000002</c:v>
                </c:pt>
                <c:pt idx="31">
                  <c:v>124.4</c:v>
                </c:pt>
                <c:pt idx="32">
                  <c:v>398.9670000000001</c:v>
                </c:pt>
                <c:pt idx="33">
                  <c:v>46.973000000000013</c:v>
                </c:pt>
                <c:pt idx="34">
                  <c:v>19.329000000000001</c:v>
                </c:pt>
                <c:pt idx="35">
                  <c:v>9.1110000000000007</c:v>
                </c:pt>
                <c:pt idx="36">
                  <c:v>171.9</c:v>
                </c:pt>
                <c:pt idx="37">
                  <c:v>227.92800000000003</c:v>
                </c:pt>
                <c:pt idx="38">
                  <c:v>158.20899999999997</c:v>
                </c:pt>
                <c:pt idx="39">
                  <c:v>181.13299999999995</c:v>
                </c:pt>
                <c:pt idx="40">
                  <c:v>157.5</c:v>
                </c:pt>
                <c:pt idx="41">
                  <c:v>10.719000000000001</c:v>
                </c:pt>
                <c:pt idx="42">
                  <c:v>16.748000000000001</c:v>
                </c:pt>
                <c:pt idx="43">
                  <c:v>7.3579999999999997</c:v>
                </c:pt>
                <c:pt idx="44">
                  <c:v>28</c:v>
                </c:pt>
                <c:pt idx="45">
                  <c:v>97.35599999999998</c:v>
                </c:pt>
                <c:pt idx="46">
                  <c:v>264.57599999999996</c:v>
                </c:pt>
                <c:pt idx="47">
                  <c:v>399.00999999999988</c:v>
                </c:pt>
                <c:pt idx="48">
                  <c:v>73.750000000000014</c:v>
                </c:pt>
                <c:pt idx="49">
                  <c:v>94.623999999999995</c:v>
                </c:pt>
                <c:pt idx="50">
                  <c:v>1.21</c:v>
                </c:pt>
                <c:pt idx="51">
                  <c:v>19.181999999999999</c:v>
                </c:pt>
                <c:pt idx="52">
                  <c:v>6.6039999999999992</c:v>
                </c:pt>
                <c:pt idx="53">
                  <c:v>9.1999999999999993</c:v>
                </c:pt>
                <c:pt idx="54">
                  <c:v>83.893999999999977</c:v>
                </c:pt>
                <c:pt idx="55">
                  <c:v>35.446999999999996</c:v>
                </c:pt>
                <c:pt idx="56">
                  <c:v>86.107999999999976</c:v>
                </c:pt>
                <c:pt idx="57">
                  <c:v>58.492000000000012</c:v>
                </c:pt>
                <c:pt idx="58">
                  <c:v>120.32</c:v>
                </c:pt>
                <c:pt idx="59">
                  <c:v>10.279</c:v>
                </c:pt>
                <c:pt idx="60">
                  <c:v>16.7</c:v>
                </c:pt>
                <c:pt idx="61">
                  <c:v>5.09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5363232"/>
        <c:axId val="365363624"/>
      </c:scatterChart>
      <c:valAx>
        <c:axId val="365363232"/>
        <c:scaling>
          <c:orientation val="minMax"/>
          <c:max val="17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>
                    <a:solidFill>
                      <a:schemeClr val="tx1"/>
                    </a:solidFill>
                  </a:rPr>
                  <a:t>Noncorrected PCB Concentration (pg/l)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5363624"/>
        <c:crossesAt val="-30"/>
        <c:crossBetween val="midCat"/>
      </c:valAx>
      <c:valAx>
        <c:axId val="365363624"/>
        <c:scaling>
          <c:orientation val="minMax"/>
          <c:max val="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Blank Correxted </a:t>
                </a:r>
                <a:r>
                  <a:rPr lang="en-US" sz="1100" b="1">
                    <a:solidFill>
                      <a:schemeClr val="tx1"/>
                    </a:solidFill>
                  </a:rPr>
                  <a:t>Concentration (pg/l)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536323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1480605861767279"/>
          <c:y val="0.22251308900523561"/>
          <c:w val="0.17655555555555555"/>
          <c:h val="7.36261697654285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Subtract Max (Field, Lab)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61530555555555555"/>
                  <c:y val="0.13267819598466421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Bias!$C$3:$C$64</c:f>
              <c:numCache>
                <c:formatCode>General</c:formatCode>
                <c:ptCount val="62"/>
                <c:pt idx="0">
                  <c:v>199.6</c:v>
                </c:pt>
                <c:pt idx="1">
                  <c:v>159.19999999999999</c:v>
                </c:pt>
                <c:pt idx="2">
                  <c:v>75.286999999999992</c:v>
                </c:pt>
                <c:pt idx="3">
                  <c:v>164.27199999999999</c:v>
                </c:pt>
                <c:pt idx="4">
                  <c:v>165.95400000000001</c:v>
                </c:pt>
                <c:pt idx="5">
                  <c:v>174.44399999999999</c:v>
                </c:pt>
                <c:pt idx="6">
                  <c:v>43.33100000000001</c:v>
                </c:pt>
                <c:pt idx="7">
                  <c:v>65.928000000000011</c:v>
                </c:pt>
                <c:pt idx="8">
                  <c:v>30.215000000000007</c:v>
                </c:pt>
                <c:pt idx="9">
                  <c:v>144</c:v>
                </c:pt>
                <c:pt idx="10">
                  <c:v>194.63899999999995</c:v>
                </c:pt>
                <c:pt idx="11">
                  <c:v>103.14599999999997</c:v>
                </c:pt>
                <c:pt idx="12">
                  <c:v>180.5</c:v>
                </c:pt>
                <c:pt idx="13">
                  <c:v>214.34299999999996</c:v>
                </c:pt>
                <c:pt idx="14">
                  <c:v>135.81600000000003</c:v>
                </c:pt>
                <c:pt idx="15">
                  <c:v>56.701000000000008</c:v>
                </c:pt>
                <c:pt idx="16">
                  <c:v>49.187999999999995</c:v>
                </c:pt>
                <c:pt idx="17">
                  <c:v>40.582999999999998</c:v>
                </c:pt>
                <c:pt idx="18">
                  <c:v>106.7</c:v>
                </c:pt>
                <c:pt idx="19">
                  <c:v>179.54800000000003</c:v>
                </c:pt>
                <c:pt idx="20">
                  <c:v>101.2</c:v>
                </c:pt>
                <c:pt idx="21">
                  <c:v>303.64799999999991</c:v>
                </c:pt>
                <c:pt idx="22">
                  <c:v>135.27199999999999</c:v>
                </c:pt>
                <c:pt idx="23">
                  <c:v>170.87400000000005</c:v>
                </c:pt>
                <c:pt idx="24">
                  <c:v>35.350999999999999</c:v>
                </c:pt>
                <c:pt idx="25">
                  <c:v>44.439000000000007</c:v>
                </c:pt>
                <c:pt idx="26">
                  <c:v>32.521999999999991</c:v>
                </c:pt>
                <c:pt idx="27">
                  <c:v>120.65</c:v>
                </c:pt>
                <c:pt idx="28">
                  <c:v>171.49300000000005</c:v>
                </c:pt>
                <c:pt idx="29">
                  <c:v>77.271000000000015</c:v>
                </c:pt>
                <c:pt idx="30">
                  <c:v>202.99800000000002</c:v>
                </c:pt>
                <c:pt idx="31">
                  <c:v>149</c:v>
                </c:pt>
                <c:pt idx="32">
                  <c:v>413.1520000000001</c:v>
                </c:pt>
                <c:pt idx="33">
                  <c:v>80.605999999999995</c:v>
                </c:pt>
                <c:pt idx="34">
                  <c:v>60.736000000000004</c:v>
                </c:pt>
                <c:pt idx="35">
                  <c:v>36.486000000000004</c:v>
                </c:pt>
                <c:pt idx="36">
                  <c:v>186.7</c:v>
                </c:pt>
                <c:pt idx="37">
                  <c:v>231.77800000000005</c:v>
                </c:pt>
                <c:pt idx="38">
                  <c:v>171.82299999999995</c:v>
                </c:pt>
                <c:pt idx="39">
                  <c:v>190.36299999999991</c:v>
                </c:pt>
                <c:pt idx="40">
                  <c:v>167</c:v>
                </c:pt>
                <c:pt idx="41">
                  <c:v>41.583999999999989</c:v>
                </c:pt>
                <c:pt idx="42">
                  <c:v>40.272999999999996</c:v>
                </c:pt>
                <c:pt idx="43">
                  <c:v>27.395000000000003</c:v>
                </c:pt>
                <c:pt idx="44">
                  <c:v>73.2</c:v>
                </c:pt>
                <c:pt idx="45">
                  <c:v>168.35399999999998</c:v>
                </c:pt>
                <c:pt idx="46">
                  <c:v>297.3</c:v>
                </c:pt>
                <c:pt idx="47">
                  <c:v>408.5209999999999</c:v>
                </c:pt>
                <c:pt idx="48">
                  <c:v>137.55399999999995</c:v>
                </c:pt>
                <c:pt idx="49">
                  <c:v>128.25</c:v>
                </c:pt>
                <c:pt idx="50">
                  <c:v>26.9</c:v>
                </c:pt>
                <c:pt idx="51">
                  <c:v>50.07200000000001</c:v>
                </c:pt>
                <c:pt idx="52">
                  <c:v>37.100999999999999</c:v>
                </c:pt>
                <c:pt idx="53">
                  <c:v>40.799999999999997</c:v>
                </c:pt>
                <c:pt idx="54">
                  <c:v>149.97799999999995</c:v>
                </c:pt>
                <c:pt idx="55">
                  <c:v>102.66900000000001</c:v>
                </c:pt>
                <c:pt idx="56">
                  <c:v>165.01299999999995</c:v>
                </c:pt>
                <c:pt idx="57">
                  <c:v>124.10399999999998</c:v>
                </c:pt>
                <c:pt idx="58">
                  <c:v>148.21099999999998</c:v>
                </c:pt>
                <c:pt idx="59">
                  <c:v>37.055000000000007</c:v>
                </c:pt>
                <c:pt idx="60">
                  <c:v>71.3</c:v>
                </c:pt>
                <c:pt idx="61">
                  <c:v>33.310000000000009</c:v>
                </c:pt>
              </c:numCache>
            </c:numRef>
          </c:xVal>
          <c:yVal>
            <c:numRef>
              <c:f>Bias!$E$3:$E$64</c:f>
              <c:numCache>
                <c:formatCode>General</c:formatCode>
                <c:ptCount val="62"/>
                <c:pt idx="0">
                  <c:v>152.19999999999999</c:v>
                </c:pt>
                <c:pt idx="1">
                  <c:v>115</c:v>
                </c:pt>
                <c:pt idx="2">
                  <c:v>33.400444444444446</c:v>
                </c:pt>
                <c:pt idx="3">
                  <c:v>118.10877777777777</c:v>
                </c:pt>
                <c:pt idx="4">
                  <c:v>122.23422222222217</c:v>
                </c:pt>
                <c:pt idx="5">
                  <c:v>132.2806666666666</c:v>
                </c:pt>
                <c:pt idx="6">
                  <c:v>9.1037777777777791</c:v>
                </c:pt>
                <c:pt idx="7">
                  <c:v>27.612555555555559</c:v>
                </c:pt>
                <c:pt idx="8">
                  <c:v>3.012111111111111</c:v>
                </c:pt>
                <c:pt idx="9">
                  <c:v>99.1</c:v>
                </c:pt>
                <c:pt idx="10">
                  <c:v>147.44777777777779</c:v>
                </c:pt>
                <c:pt idx="11">
                  <c:v>58.665444444444447</c:v>
                </c:pt>
                <c:pt idx="12">
                  <c:v>134.4</c:v>
                </c:pt>
                <c:pt idx="13">
                  <c:v>166.2349999999999</c:v>
                </c:pt>
                <c:pt idx="14">
                  <c:v>96.186333333333309</c:v>
                </c:pt>
                <c:pt idx="15">
                  <c:v>15.220666666666672</c:v>
                </c:pt>
                <c:pt idx="16">
                  <c:v>10.943999999999997</c:v>
                </c:pt>
                <c:pt idx="17">
                  <c:v>9.65411111111111</c:v>
                </c:pt>
                <c:pt idx="18">
                  <c:v>64.099999999999994</c:v>
                </c:pt>
                <c:pt idx="19">
                  <c:v>136.85344444444442</c:v>
                </c:pt>
                <c:pt idx="20">
                  <c:v>58</c:v>
                </c:pt>
                <c:pt idx="21">
                  <c:v>257.05044444444434</c:v>
                </c:pt>
                <c:pt idx="22">
                  <c:v>92.708666666666659</c:v>
                </c:pt>
                <c:pt idx="23">
                  <c:v>132.25322222222221</c:v>
                </c:pt>
                <c:pt idx="24">
                  <c:v>4.1145555555555564</c:v>
                </c:pt>
                <c:pt idx="25">
                  <c:v>9.60911111111111</c:v>
                </c:pt>
                <c:pt idx="26">
                  <c:v>5.3204444444444441</c:v>
                </c:pt>
                <c:pt idx="27">
                  <c:v>76.5</c:v>
                </c:pt>
                <c:pt idx="28">
                  <c:v>126.40122222222222</c:v>
                </c:pt>
                <c:pt idx="29">
                  <c:v>33.791888888888892</c:v>
                </c:pt>
                <c:pt idx="30">
                  <c:v>157.27955555555556</c:v>
                </c:pt>
                <c:pt idx="31">
                  <c:v>105.4</c:v>
                </c:pt>
                <c:pt idx="32">
                  <c:v>369.63599999999985</c:v>
                </c:pt>
                <c:pt idx="33">
                  <c:v>43.323777777777792</c:v>
                </c:pt>
                <c:pt idx="34">
                  <c:v>19.217888888888886</c:v>
                </c:pt>
                <c:pt idx="35">
                  <c:v>5.3154444444444442</c:v>
                </c:pt>
                <c:pt idx="36">
                  <c:v>139.69999999999999</c:v>
                </c:pt>
                <c:pt idx="37">
                  <c:v>182.47011111111109</c:v>
                </c:pt>
                <c:pt idx="38">
                  <c:v>127.0513333333333</c:v>
                </c:pt>
                <c:pt idx="39">
                  <c:v>145.02355555555559</c:v>
                </c:pt>
                <c:pt idx="40">
                  <c:v>125.2</c:v>
                </c:pt>
                <c:pt idx="41">
                  <c:v>7.9116666666666671</c:v>
                </c:pt>
                <c:pt idx="42">
                  <c:v>9.0143333333333313</c:v>
                </c:pt>
                <c:pt idx="43">
                  <c:v>2.2810000000000006</c:v>
                </c:pt>
                <c:pt idx="44">
                  <c:v>30.1</c:v>
                </c:pt>
                <c:pt idx="45">
                  <c:v>111.12288888888891</c:v>
                </c:pt>
                <c:pt idx="46">
                  <c:v>239.42055555555561</c:v>
                </c:pt>
                <c:pt idx="47">
                  <c:v>347.94566666666663</c:v>
                </c:pt>
                <c:pt idx="48">
                  <c:v>84.478999999999999</c:v>
                </c:pt>
                <c:pt idx="49">
                  <c:v>85.617222222222225</c:v>
                </c:pt>
                <c:pt idx="50">
                  <c:v>0.86</c:v>
                </c:pt>
                <c:pt idx="51">
                  <c:v>20.503333333333334</c:v>
                </c:pt>
                <c:pt idx="52">
                  <c:v>3.4517777777777772</c:v>
                </c:pt>
                <c:pt idx="53">
                  <c:v>5.0999999999999996</c:v>
                </c:pt>
                <c:pt idx="54">
                  <c:v>95.971666666666678</c:v>
                </c:pt>
                <c:pt idx="55">
                  <c:v>49.353333333333318</c:v>
                </c:pt>
                <c:pt idx="56">
                  <c:v>107.1376666666667</c:v>
                </c:pt>
                <c:pt idx="57">
                  <c:v>69.098555555555549</c:v>
                </c:pt>
                <c:pt idx="58">
                  <c:v>100.66300000000001</c:v>
                </c:pt>
                <c:pt idx="59">
                  <c:v>8.1101111111111113</c:v>
                </c:pt>
                <c:pt idx="60">
                  <c:v>21.8</c:v>
                </c:pt>
                <c:pt idx="61">
                  <c:v>2.0855555555555556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5364408"/>
        <c:axId val="365364800"/>
      </c:scatterChart>
      <c:valAx>
        <c:axId val="365364408"/>
        <c:scaling>
          <c:orientation val="minMax"/>
          <c:max val="17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>
                    <a:solidFill>
                      <a:schemeClr val="tx1"/>
                    </a:solidFill>
                  </a:rPr>
                  <a:t>Noncorrected PCB Concentration (pg/l)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5364800"/>
        <c:crossesAt val="-30"/>
        <c:crossBetween val="midCat"/>
      </c:valAx>
      <c:valAx>
        <c:axId val="365364800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Blank Correxted </a:t>
                </a:r>
                <a:r>
                  <a:rPr lang="en-US" sz="1100" b="1">
                    <a:solidFill>
                      <a:schemeClr val="tx1"/>
                    </a:solidFill>
                  </a:rPr>
                  <a:t>Concentration (pg/l)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53644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7.3060586176727907E-2"/>
          <c:y val="0.18324607329842932"/>
          <c:w val="0.47054549431321085"/>
          <c:h val="0.125982190707836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D0757-1977-46DC-A947-ECEBEC21A0E0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36F17-09A6-4553-8931-C4D13A936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85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Evaluation of Blank Contamination </a:t>
            </a:r>
          </a:p>
          <a:p>
            <a:endParaRPr lang="en-US" dirty="0"/>
          </a:p>
          <a:p>
            <a:r>
              <a:rPr lang="en-US" dirty="0" smtClean="0"/>
              <a:t>Trip Blanks</a:t>
            </a:r>
          </a:p>
          <a:p>
            <a:r>
              <a:rPr lang="en-US" dirty="0" smtClean="0"/>
              <a:t>Field Blanks</a:t>
            </a:r>
          </a:p>
          <a:p>
            <a:r>
              <a:rPr lang="en-US" dirty="0" smtClean="0"/>
              <a:t>Laboratory Blanks</a:t>
            </a:r>
          </a:p>
          <a:p>
            <a:endParaRPr lang="en-US" dirty="0" smtClean="0"/>
          </a:p>
          <a:p>
            <a:r>
              <a:rPr lang="en-US" dirty="0" smtClean="0"/>
              <a:t>October 2013 workshop planning: </a:t>
            </a:r>
          </a:p>
          <a:p>
            <a:endParaRPr lang="en-US" dirty="0"/>
          </a:p>
          <a:p>
            <a:r>
              <a:rPr lang="en-US" dirty="0"/>
              <a:t> How will laboratory blank contamination be evaluated with respect to data acceptance?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When will transfer (trip) blanks and </a:t>
            </a:r>
            <a:r>
              <a:rPr lang="en-US" dirty="0" err="1"/>
              <a:t>rinsate</a:t>
            </a:r>
            <a:r>
              <a:rPr lang="en-US" dirty="0"/>
              <a:t> (equipment) blanks be necessary and how will they be evaluated with respect to data acceptance?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6F17-09A6-4553-8931-C4D13A9364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67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6F17-09A6-4553-8931-C4D13A9364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90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6F17-09A6-4553-8931-C4D13A9364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71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A09-2C0E-4542-ABAB-D409552DE25D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39B9-9844-48B4-BAA0-F1478B2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8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A09-2C0E-4542-ABAB-D409552DE25D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39B9-9844-48B4-BAA0-F1478B2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3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A09-2C0E-4542-ABAB-D409552DE25D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39B9-9844-48B4-BAA0-F1478B2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285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A09-2C0E-4542-ABAB-D409552DE25D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39B9-9844-48B4-BAA0-F1478B2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9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A09-2C0E-4542-ABAB-D409552DE25D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39B9-9844-48B4-BAA0-F1478B2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9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A09-2C0E-4542-ABAB-D409552DE25D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39B9-9844-48B4-BAA0-F1478B2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7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A09-2C0E-4542-ABAB-D409552DE25D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39B9-9844-48B4-BAA0-F1478B2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5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A09-2C0E-4542-ABAB-D409552DE25D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39B9-9844-48B4-BAA0-F1478B2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4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A09-2C0E-4542-ABAB-D409552DE25D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39B9-9844-48B4-BAA0-F1478B2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9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A09-2C0E-4542-ABAB-D409552DE25D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39B9-9844-48B4-BAA0-F1478B2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2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A09-2C0E-4542-ABAB-D409552DE25D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39B9-9844-48B4-BAA0-F1478B2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5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3FA09-2C0E-4542-ABAB-D409552DE25D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939B9-9844-48B4-BAA0-F1478B2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0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SRRTTF Interpretation of Low Level PCB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 Objectives and Impact on +Blank Correction Procedures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9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458200" cy="1143000"/>
          </a:xfrm>
        </p:spPr>
        <p:txBody>
          <a:bodyPr/>
          <a:lstStyle/>
          <a:p>
            <a:r>
              <a:rPr lang="en-US" dirty="0"/>
              <a:t>Uncertainty Due to </a:t>
            </a:r>
            <a:r>
              <a:rPr lang="en-US" dirty="0" smtClean="0"/>
              <a:t>Blank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077200" cy="2209800"/>
          </a:xfrm>
        </p:spPr>
        <p:txBody>
          <a:bodyPr/>
          <a:lstStyle/>
          <a:p>
            <a:r>
              <a:rPr lang="en-US" dirty="0" smtClean="0"/>
              <a:t>Comparison between subtraction blank corrected and uncorrected concentrations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5862D-E24D-4421-BAFC-8C07D5BE8C20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3352800" y="2590800"/>
          <a:ext cx="5257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767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for Comparability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of analysis and comparability of laboratories</a:t>
            </a:r>
          </a:p>
          <a:p>
            <a:r>
              <a:rPr lang="en-US" dirty="0" smtClean="0"/>
              <a:t>Suite of congeners included in the analysis</a:t>
            </a:r>
          </a:p>
          <a:p>
            <a:r>
              <a:rPr lang="en-US" dirty="0" smtClean="0"/>
              <a:t>Data evaluation against QAPP</a:t>
            </a:r>
          </a:p>
          <a:p>
            <a:pPr lvl="1"/>
            <a:r>
              <a:rPr lang="en-US" dirty="0" smtClean="0"/>
              <a:t>Is the data of adequate quality (meets measurement quality objectives?)</a:t>
            </a:r>
          </a:p>
          <a:p>
            <a:pPr lvl="1"/>
            <a:r>
              <a:rPr lang="en-US" dirty="0" smtClean="0"/>
              <a:t>Suitability of the blank correction procedure (qualitative vs. quantitative)</a:t>
            </a:r>
          </a:p>
          <a:p>
            <a:pPr lvl="1"/>
            <a:r>
              <a:rPr lang="en-US" dirty="0" smtClean="0"/>
              <a:t>Is </a:t>
            </a:r>
            <a:r>
              <a:rPr lang="en-US" dirty="0" smtClean="0"/>
              <a:t>the data suitable (does it meet the Quality Objectives</a:t>
            </a:r>
            <a:r>
              <a:rPr lang="en-US" dirty="0" smtClean="0"/>
              <a:t>?)</a:t>
            </a:r>
          </a:p>
          <a:p>
            <a:pPr lvl="1"/>
            <a:r>
              <a:rPr lang="en-US" dirty="0"/>
              <a:t>Does the data set answer the study objectives?</a:t>
            </a:r>
          </a:p>
          <a:p>
            <a:pPr lvl="2"/>
            <a:r>
              <a:rPr lang="en-US" dirty="0"/>
              <a:t>Environmental study, clean up, environmental assessment, source identification</a:t>
            </a:r>
            <a:endParaRPr lang="en-US" dirty="0" smtClean="0"/>
          </a:p>
          <a:p>
            <a:r>
              <a:rPr lang="en-US" dirty="0" smtClean="0"/>
              <a:t>Use different blank corrections procedures and evaluate impact on </a:t>
            </a:r>
            <a:r>
              <a:rPr lang="en-US" dirty="0" smtClean="0"/>
              <a:t>conclusions: uncertainty analysis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90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protocol for archiving data (raw lab data plus lab blanks)</a:t>
            </a:r>
          </a:p>
          <a:p>
            <a:r>
              <a:rPr lang="en-US" dirty="0" smtClean="0"/>
              <a:t>Identify study objectives in the QAPP</a:t>
            </a:r>
            <a:endParaRPr lang="en-US" dirty="0"/>
          </a:p>
          <a:p>
            <a:r>
              <a:rPr lang="en-US" dirty="0" smtClean="0"/>
              <a:t>Identify blank correction procedure needed to achieve those objectives</a:t>
            </a:r>
          </a:p>
          <a:p>
            <a:r>
              <a:rPr lang="en-US" dirty="0" smtClean="0"/>
              <a:t>Do an uncertainty analysis to evaluate if the blank correction procedure used makes a difference in the conclusions</a:t>
            </a:r>
          </a:p>
          <a:p>
            <a:r>
              <a:rPr lang="en-US" dirty="0" smtClean="0"/>
              <a:t>Include discussion of blank correction procedure in report</a:t>
            </a:r>
          </a:p>
          <a:p>
            <a:r>
              <a:rPr lang="en-US" dirty="0" smtClean="0"/>
              <a:t>Continue to use the 3x procedure for source identification studies</a:t>
            </a:r>
          </a:p>
          <a:p>
            <a:pPr lvl="1"/>
            <a:r>
              <a:rPr lang="en-US" dirty="0" smtClean="0"/>
              <a:t>Same data may need to be reevaluated if used for another purpose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0087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Assurance Project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sets can be evaluated and interpreted many different ways</a:t>
            </a:r>
          </a:p>
          <a:p>
            <a:r>
              <a:rPr lang="en-US" dirty="0" smtClean="0"/>
              <a:t>The QAPP defines how data will be used and interpreted.</a:t>
            </a:r>
          </a:p>
          <a:p>
            <a:pPr lvl="1"/>
            <a:r>
              <a:rPr lang="en-US" dirty="0" smtClean="0"/>
              <a:t>Project Objectives describe the question(s) to be studied.</a:t>
            </a:r>
          </a:p>
          <a:p>
            <a:pPr lvl="1"/>
            <a:r>
              <a:rPr lang="en-US" dirty="0" smtClean="0"/>
              <a:t>Quality Objectives describe how the data will answer the question.</a:t>
            </a:r>
          </a:p>
          <a:p>
            <a:pPr lvl="2"/>
            <a:r>
              <a:rPr lang="en-US" dirty="0" smtClean="0"/>
              <a:t>Accuracy (bias) (is it the right value?)</a:t>
            </a:r>
          </a:p>
          <a:p>
            <a:pPr lvl="2"/>
            <a:r>
              <a:rPr lang="en-US" dirty="0" smtClean="0"/>
              <a:t>Precision (what is the certainty around the data point?)</a:t>
            </a:r>
          </a:p>
          <a:p>
            <a:pPr lvl="2"/>
            <a:r>
              <a:rPr lang="en-US" dirty="0" smtClean="0"/>
              <a:t>Representativeness (is the sample representative of the system?)</a:t>
            </a:r>
          </a:p>
          <a:p>
            <a:pPr lvl="2"/>
            <a:r>
              <a:rPr lang="en-US" dirty="0" smtClean="0"/>
              <a:t>Completeness (did we get all the data we expected?)</a:t>
            </a:r>
          </a:p>
          <a:p>
            <a:pPr lvl="2"/>
            <a:r>
              <a:rPr lang="en-US" dirty="0" smtClean="0"/>
              <a:t>Comparability (can we compare our work with other studies?)</a:t>
            </a:r>
          </a:p>
          <a:p>
            <a:pPr lvl="1"/>
            <a:r>
              <a:rPr lang="en-US" dirty="0" smtClean="0"/>
              <a:t>The QAPP sets the standard, but a “perfect study” is rare.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22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QAPP History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Lab Request for Qualifications &amp; Quotes (RFQQ) </a:t>
            </a:r>
          </a:p>
          <a:p>
            <a:r>
              <a:rPr lang="en-US" sz="1800" dirty="0" smtClean="0"/>
              <a:t>Align with </a:t>
            </a:r>
            <a:r>
              <a:rPr lang="en-US" sz="1800" dirty="0"/>
              <a:t>Ecology requirements to the extent possible. </a:t>
            </a:r>
            <a:endParaRPr lang="en-US" sz="1800" dirty="0" smtClean="0"/>
          </a:p>
          <a:p>
            <a:r>
              <a:rPr lang="en-US" sz="1800" dirty="0" smtClean="0"/>
              <a:t>Use </a:t>
            </a:r>
            <a:r>
              <a:rPr lang="en-US" sz="1800" dirty="0"/>
              <a:t>labs </a:t>
            </a:r>
            <a:r>
              <a:rPr lang="en-US" sz="1800" dirty="0" smtClean="0"/>
              <a:t>already approved </a:t>
            </a:r>
            <a:r>
              <a:rPr lang="en-US" sz="1800" dirty="0"/>
              <a:t>by Ecology. </a:t>
            </a:r>
            <a:endParaRPr lang="en-US" sz="1800" dirty="0" smtClean="0"/>
          </a:p>
          <a:p>
            <a:r>
              <a:rPr lang="en-US" sz="1800" dirty="0" smtClean="0"/>
              <a:t>Use </a:t>
            </a:r>
            <a:r>
              <a:rPr lang="en-US" sz="1800" dirty="0"/>
              <a:t>specifications </a:t>
            </a:r>
            <a:r>
              <a:rPr lang="en-US" sz="1800" dirty="0" smtClean="0"/>
              <a:t>that </a:t>
            </a:r>
            <a:r>
              <a:rPr lang="en-US" sz="1800" dirty="0"/>
              <a:t>identify the laboratory qualifications and </a:t>
            </a:r>
            <a:r>
              <a:rPr lang="en-US" sz="1800" dirty="0" smtClean="0"/>
              <a:t>can be </a:t>
            </a:r>
            <a:r>
              <a:rPr lang="en-US" sz="1800" dirty="0"/>
              <a:t>used to </a:t>
            </a:r>
            <a:r>
              <a:rPr lang="en-US" sz="1800" dirty="0" smtClean="0"/>
              <a:t>evaluate proficiency.</a:t>
            </a:r>
          </a:p>
          <a:p>
            <a:r>
              <a:rPr lang="en-US" sz="1800" dirty="0" smtClean="0"/>
              <a:t>Use </a:t>
            </a:r>
            <a:r>
              <a:rPr lang="en-US" sz="1800" dirty="0"/>
              <a:t>flags and data acceptance criteria that are in </a:t>
            </a:r>
            <a:r>
              <a:rPr lang="en-US" sz="1800" dirty="0" smtClean="0"/>
              <a:t>line with </a:t>
            </a:r>
            <a:r>
              <a:rPr lang="en-US" sz="1800" dirty="0"/>
              <a:t>Ecology. </a:t>
            </a:r>
            <a:endParaRPr lang="en-US" sz="1800" dirty="0" smtClean="0"/>
          </a:p>
          <a:p>
            <a:r>
              <a:rPr lang="en-US" sz="1800" dirty="0" smtClean="0"/>
              <a:t>Permittees </a:t>
            </a:r>
            <a:r>
              <a:rPr lang="en-US" sz="1800" dirty="0"/>
              <a:t>would like to review this against the permit </a:t>
            </a:r>
            <a:r>
              <a:rPr lang="en-US" sz="1800" dirty="0" smtClean="0"/>
              <a:t>QAPPS</a:t>
            </a:r>
          </a:p>
          <a:p>
            <a:pPr marL="0" indent="0">
              <a:buNone/>
            </a:pPr>
            <a:r>
              <a:rPr lang="en-US" sz="2000" b="1" dirty="0" smtClean="0"/>
              <a:t>QAPP/SAP</a:t>
            </a:r>
            <a:endParaRPr lang="en-US" sz="2000" b="1" dirty="0"/>
          </a:p>
          <a:p>
            <a:r>
              <a:rPr lang="en-US" sz="1800" dirty="0" smtClean="0"/>
              <a:t>Development January –July </a:t>
            </a:r>
          </a:p>
          <a:p>
            <a:r>
              <a:rPr lang="en-US" sz="1800" dirty="0" smtClean="0"/>
              <a:t>Multiple revision for public review</a:t>
            </a:r>
          </a:p>
          <a:p>
            <a:r>
              <a:rPr lang="en-US" sz="1800" dirty="0" smtClean="0"/>
              <a:t>11 signatories (Task Force, agencies, contractors)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March: the 3x blank criteria established.</a:t>
            </a: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2007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Synoptic Study QAPP and Laboratory Blanks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4212" y="2343944"/>
            <a:ext cx="5743575" cy="3314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5" name="Rectangle 4"/>
          <p:cNvSpPr/>
          <p:nvPr/>
        </p:nvSpPr>
        <p:spPr>
          <a:xfrm>
            <a:off x="735434" y="2402666"/>
            <a:ext cx="536056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dirty="0" smtClean="0"/>
              <a:t>Accuracy (bias) </a:t>
            </a:r>
          </a:p>
          <a:p>
            <a:pPr>
              <a:spcAft>
                <a:spcPts val="2400"/>
              </a:spcAft>
            </a:pPr>
            <a:r>
              <a:rPr lang="en-US" sz="2800" dirty="0" smtClean="0"/>
              <a:t>Precision </a:t>
            </a:r>
          </a:p>
          <a:p>
            <a:pPr>
              <a:spcAft>
                <a:spcPts val="2400"/>
              </a:spcAft>
            </a:pPr>
            <a:r>
              <a:rPr lang="en-US" sz="2800" dirty="0" smtClean="0"/>
              <a:t>Representativeness </a:t>
            </a:r>
          </a:p>
          <a:p>
            <a:pPr>
              <a:spcAft>
                <a:spcPts val="2400"/>
              </a:spcAft>
            </a:pPr>
            <a:r>
              <a:rPr lang="en-US" sz="2800" dirty="0" smtClean="0"/>
              <a:t>Completeness </a:t>
            </a:r>
          </a:p>
          <a:p>
            <a:pPr>
              <a:spcAft>
                <a:spcPts val="2400"/>
              </a:spcAft>
            </a:pPr>
            <a:r>
              <a:rPr lang="en-US" sz="2800" dirty="0" smtClean="0"/>
              <a:t>Comparability</a:t>
            </a:r>
            <a:endParaRPr lang="en-US" sz="28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3187817" y="2667699"/>
            <a:ext cx="5368954" cy="1451297"/>
            <a:chOff x="3187817" y="2667699"/>
            <a:chExt cx="5368954" cy="1451297"/>
          </a:xfrm>
        </p:grpSpPr>
        <p:sp>
          <p:nvSpPr>
            <p:cNvPr id="6" name="Oval 5"/>
            <p:cNvSpPr/>
            <p:nvPr/>
          </p:nvSpPr>
          <p:spPr>
            <a:xfrm>
              <a:off x="6635691" y="2726422"/>
              <a:ext cx="1921080" cy="1392574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187817" y="2667699"/>
              <a:ext cx="3447875" cy="553673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3187817" y="4352803"/>
            <a:ext cx="5680745" cy="1771160"/>
            <a:chOff x="3187817" y="4352803"/>
            <a:chExt cx="5680745" cy="1771160"/>
          </a:xfrm>
        </p:grpSpPr>
        <p:sp>
          <p:nvSpPr>
            <p:cNvPr id="8" name="Oval 7"/>
            <p:cNvSpPr/>
            <p:nvPr/>
          </p:nvSpPr>
          <p:spPr>
            <a:xfrm>
              <a:off x="6947482" y="4352803"/>
              <a:ext cx="1921080" cy="1771160"/>
            </a:xfrm>
            <a:prstGeom prst="ellipse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3187817" y="4966283"/>
              <a:ext cx="3759665" cy="629174"/>
            </a:xfrm>
            <a:prstGeom prst="straightConnector1">
              <a:avLst/>
            </a:prstGeom>
            <a:ln w="762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3801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Blanks are “clean” samples used to assess contamination.</a:t>
            </a:r>
          </a:p>
          <a:p>
            <a:pPr lvl="1"/>
            <a:r>
              <a:rPr lang="en-US" dirty="0" smtClean="0"/>
              <a:t>Contamination can impact the ability to achieve quality objectives</a:t>
            </a:r>
          </a:p>
          <a:p>
            <a:r>
              <a:rPr lang="en-US" dirty="0" smtClean="0"/>
              <a:t>Types of blanks</a:t>
            </a:r>
          </a:p>
          <a:p>
            <a:pPr lvl="1"/>
            <a:r>
              <a:rPr lang="en-US" dirty="0" smtClean="0"/>
              <a:t>Equipment and Trip Blanks (used to measure field contamination)</a:t>
            </a:r>
          </a:p>
          <a:p>
            <a:pPr lvl="1"/>
            <a:r>
              <a:rPr lang="en-US" dirty="0" smtClean="0"/>
              <a:t>Method or Laboratory Blanks (used to measure laboratory contamination)</a:t>
            </a:r>
          </a:p>
          <a:p>
            <a:r>
              <a:rPr lang="en-US" dirty="0" smtClean="0"/>
              <a:t>Laboratory blanks are typically charted on statistical control charts</a:t>
            </a:r>
          </a:p>
          <a:p>
            <a:pPr lvl="1"/>
            <a:r>
              <a:rPr lang="en-US" dirty="0" smtClean="0"/>
              <a:t>When a blank exceeds control limits, then the lab investigates and takes corrective action.</a:t>
            </a:r>
          </a:p>
          <a:p>
            <a:pPr lvl="1"/>
            <a:r>
              <a:rPr lang="en-US" dirty="0" smtClean="0"/>
              <a:t>This is a normal aspect of laboratory quality assurance activities.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682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1668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1668 measures PCBs at very low levels. </a:t>
            </a:r>
          </a:p>
          <a:p>
            <a:pPr lvl="1"/>
            <a:r>
              <a:rPr lang="en-US" dirty="0" smtClean="0"/>
              <a:t>Different congeners can be seen in blanks than samples.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Blank correction, or censoring, is used to address this conundrum.</a:t>
            </a:r>
          </a:p>
          <a:p>
            <a:pPr lvl="1"/>
            <a:r>
              <a:rPr lang="en-US" dirty="0" smtClean="0"/>
              <a:t>Multiple methods exist to do this.</a:t>
            </a:r>
          </a:p>
          <a:p>
            <a:r>
              <a:rPr lang="en-US" dirty="0" smtClean="0"/>
              <a:t>The method used to “blank correct” depends on the study objectives.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35154" y="2690498"/>
            <a:ext cx="8305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/>
              <a:t>“Method 1668 has a detection limit of 2 </a:t>
            </a:r>
            <a:r>
              <a:rPr lang="en-US" sz="2800" i="1" dirty="0" err="1" smtClean="0"/>
              <a:t>pg</a:t>
            </a:r>
            <a:r>
              <a:rPr lang="en-US" sz="2800" i="1" dirty="0" smtClean="0"/>
              <a:t>/L. But median levels of PCB in method and </a:t>
            </a:r>
            <a:r>
              <a:rPr lang="en-US" sz="2800" i="1" dirty="0" err="1" smtClean="0"/>
              <a:t>rinsate</a:t>
            </a:r>
            <a:r>
              <a:rPr lang="en-US" sz="2800" i="1" dirty="0" smtClean="0"/>
              <a:t> blanks can be has high as 50 </a:t>
            </a:r>
            <a:r>
              <a:rPr lang="en-US" sz="2800" i="1" dirty="0" err="1" smtClean="0"/>
              <a:t>pg</a:t>
            </a:r>
            <a:r>
              <a:rPr lang="en-US" sz="2800" i="1" dirty="0" smtClean="0"/>
              <a:t>/L.”</a:t>
            </a:r>
            <a:r>
              <a:rPr lang="en-US" i="1" dirty="0" smtClean="0"/>
              <a:t> 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(Greg </a:t>
            </a:r>
            <a:r>
              <a:rPr lang="en-US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Covallo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DWRBC)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45086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Method of Blank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Results considered </a:t>
            </a:r>
            <a:r>
              <a:rPr lang="en-US" dirty="0"/>
              <a:t>to be non-detects (“U”) if the congener concentrations were less than </a:t>
            </a:r>
            <a:r>
              <a:rPr lang="en-US" dirty="0" smtClean="0"/>
              <a:t>[X] </a:t>
            </a:r>
            <a:r>
              <a:rPr lang="en-US" dirty="0"/>
              <a:t>times the concentration </a:t>
            </a:r>
            <a:r>
              <a:rPr lang="en-US" dirty="0" smtClean="0"/>
              <a:t>in the laboratory method blank:</a:t>
            </a:r>
          </a:p>
          <a:p>
            <a:pPr marL="461963" indent="-461963">
              <a:buNone/>
            </a:pPr>
            <a:r>
              <a:rPr lang="en-US" dirty="0" smtClean="0"/>
              <a:t>X = 0: Essentially uncorrected, all values reported. </a:t>
            </a:r>
          </a:p>
          <a:p>
            <a:pPr marL="461963" indent="-461963">
              <a:buNone/>
            </a:pPr>
            <a:r>
              <a:rPr lang="en-US" dirty="0" smtClean="0"/>
              <a:t>X = 3 or 5: Used for identifying sources, </a:t>
            </a:r>
            <a:r>
              <a:rPr lang="en-US" b="1" dirty="0" smtClean="0"/>
              <a:t>semi-quantitative analysis</a:t>
            </a:r>
            <a:r>
              <a:rPr lang="en-US" dirty="0" smtClean="0"/>
              <a:t>. </a:t>
            </a:r>
          </a:p>
          <a:p>
            <a:pPr marL="461963" indent="-461963">
              <a:buNone/>
            </a:pPr>
            <a:r>
              <a:rPr lang="en-US" dirty="0" smtClean="0"/>
              <a:t>	Some </a:t>
            </a:r>
            <a:r>
              <a:rPr lang="en-US" b="1" dirty="0" smtClean="0"/>
              <a:t>false positives </a:t>
            </a:r>
            <a:r>
              <a:rPr lang="en-US" dirty="0" smtClean="0"/>
              <a:t>may result.</a:t>
            </a:r>
          </a:p>
          <a:p>
            <a:pPr marL="461963" indent="-461963">
              <a:buNone/>
            </a:pPr>
            <a:r>
              <a:rPr lang="en-US" dirty="0" smtClean="0"/>
              <a:t> X = 10: highest level of certainty that the </a:t>
            </a:r>
            <a:r>
              <a:rPr lang="en-US" b="1" dirty="0" smtClean="0"/>
              <a:t>quantified</a:t>
            </a:r>
            <a:r>
              <a:rPr lang="en-US" dirty="0" smtClean="0"/>
              <a:t> congeners are in the sample. Some congeners may be censored</a:t>
            </a:r>
            <a:r>
              <a:rPr lang="en-US" dirty="0" smtClean="0"/>
              <a:t>.</a:t>
            </a:r>
          </a:p>
          <a:p>
            <a:pPr marL="461963" indent="-461963">
              <a:buNone/>
            </a:pPr>
            <a:endParaRPr lang="en-US" dirty="0"/>
          </a:p>
          <a:p>
            <a:pPr marL="461963" indent="-461963">
              <a:buNone/>
            </a:pPr>
            <a:r>
              <a:rPr lang="en-US" dirty="0" err="1" smtClean="0"/>
              <a:t>LimnoTech</a:t>
            </a:r>
            <a:r>
              <a:rPr lang="en-US" dirty="0" smtClean="0"/>
              <a:t> evaluated other blank correction procedures.</a:t>
            </a:r>
            <a:endParaRPr lang="en-US" dirty="0" smtClean="0"/>
          </a:p>
          <a:p>
            <a:pPr marL="461963" indent="-461963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8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458200" cy="1143000"/>
          </a:xfrm>
        </p:spPr>
        <p:txBody>
          <a:bodyPr/>
          <a:lstStyle/>
          <a:p>
            <a:r>
              <a:rPr lang="en-US" dirty="0"/>
              <a:t>Uncertainty Due to </a:t>
            </a:r>
            <a:r>
              <a:rPr lang="en-US" dirty="0" smtClean="0"/>
              <a:t>Blank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077200" cy="2209800"/>
          </a:xfrm>
        </p:spPr>
        <p:txBody>
          <a:bodyPr/>
          <a:lstStyle/>
          <a:p>
            <a:r>
              <a:rPr lang="en-US" dirty="0" smtClean="0"/>
              <a:t>Difference in results between alternative blank correction methods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5862D-E24D-4421-BAFC-8C07D5BE8C20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hart 5"/>
          <p:cNvGraphicFramePr>
            <a:graphicFrameLocks noChangeAspect="1"/>
          </p:cNvGraphicFramePr>
          <p:nvPr>
            <p:extLst/>
          </p:nvPr>
        </p:nvGraphicFramePr>
        <p:xfrm>
          <a:off x="3276601" y="2895600"/>
          <a:ext cx="5162257" cy="3286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1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458200" cy="1143000"/>
          </a:xfrm>
        </p:spPr>
        <p:txBody>
          <a:bodyPr/>
          <a:lstStyle/>
          <a:p>
            <a:r>
              <a:rPr lang="en-US" dirty="0"/>
              <a:t>Uncertainty Due to </a:t>
            </a:r>
            <a:r>
              <a:rPr lang="en-US" dirty="0" smtClean="0"/>
              <a:t>Blank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077200" cy="2209800"/>
          </a:xfrm>
        </p:spPr>
        <p:txBody>
          <a:bodyPr/>
          <a:lstStyle/>
          <a:p>
            <a:r>
              <a:rPr lang="en-US" dirty="0" smtClean="0"/>
              <a:t>Comparison between QAPP blank corrected and uncorrected concentrations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5862D-E24D-4421-BAFC-8C07D5BE8C20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Chart 6"/>
          <p:cNvGraphicFramePr>
            <a:graphicFrameLocks noChangeAspect="1"/>
          </p:cNvGraphicFramePr>
          <p:nvPr>
            <p:extLst/>
          </p:nvPr>
        </p:nvGraphicFramePr>
        <p:xfrm>
          <a:off x="3428998" y="3124200"/>
          <a:ext cx="4859247" cy="3093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294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207</TotalTime>
  <Words>772</Words>
  <Application>Microsoft Office PowerPoint</Application>
  <PresentationFormat>Widescreen</PresentationFormat>
  <Paragraphs>110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Office Theme</vt:lpstr>
      <vt:lpstr>SRRTTF Interpretation of Low Level PCB Data</vt:lpstr>
      <vt:lpstr>Quality Assurance Project Plans</vt:lpstr>
      <vt:lpstr>QAPP History 2014</vt:lpstr>
      <vt:lpstr>Synoptic Study QAPP and Laboratory Blanks</vt:lpstr>
      <vt:lpstr>Blanks</vt:lpstr>
      <vt:lpstr>Method 1668 </vt:lpstr>
      <vt:lpstr>Standard Method of Blank Correction</vt:lpstr>
      <vt:lpstr>Uncertainty Due to Blank Correction</vt:lpstr>
      <vt:lpstr>Uncertainty Due to Blank Correction</vt:lpstr>
      <vt:lpstr>Uncertainty Due to Blank Correction</vt:lpstr>
      <vt:lpstr>Considerations for Comparability</vt:lpstr>
      <vt:lpstr>Recommendations</vt:lpstr>
    </vt:vector>
  </TitlesOfParts>
  <Company>WA Department of Ecology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Borgias, Adriane P. (ECY)</dc:creator>
  <cp:lastModifiedBy>Borgias, Adriane P. (ECY)</cp:lastModifiedBy>
  <cp:revision>17</cp:revision>
  <dcterms:created xsi:type="dcterms:W3CDTF">2016-01-05T21:43:13Z</dcterms:created>
  <dcterms:modified xsi:type="dcterms:W3CDTF">2016-01-06T15:39:46Z</dcterms:modified>
</cp:coreProperties>
</file>