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09" r:id="rId3"/>
    <p:sldId id="334" r:id="rId4"/>
    <p:sldId id="344" r:id="rId5"/>
    <p:sldId id="349" r:id="rId6"/>
    <p:sldId id="345" r:id="rId7"/>
    <p:sldId id="347" r:id="rId8"/>
    <p:sldId id="348" r:id="rId9"/>
    <p:sldId id="337" r:id="rId10"/>
    <p:sldId id="342" r:id="rId11"/>
    <p:sldId id="343" r:id="rId12"/>
    <p:sldId id="339" r:id="rId13"/>
    <p:sldId id="351" r:id="rId14"/>
    <p:sldId id="350" r:id="rId15"/>
    <p:sldId id="352" r:id="rId16"/>
    <p:sldId id="353" r:id="rId1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  <p15:guide id="3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4750" autoAdjust="0"/>
  </p:normalViewPr>
  <p:slideViewPr>
    <p:cSldViewPr showGuides="1">
      <p:cViewPr varScale="1">
        <p:scale>
          <a:sx n="69" d="100"/>
          <a:sy n="69" d="100"/>
        </p:scale>
        <p:origin x="1248" y="66"/>
      </p:cViewPr>
      <p:guideLst>
        <p:guide orient="horz" pos="2208"/>
        <p:guide pos="2880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840B02-39DB-4C57-AADB-62F5F8710F99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15583-E813-4A21-9D63-D65D0646B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8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66D5E5FC-D2DA-47F0-AFB8-36AAD6CC92E9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D60DCBAC-3795-4607-9F68-616AED1FA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54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9105A-825B-4EE4-B9D6-0DE1C402528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51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9105A-825B-4EE4-B9D6-0DE1C402528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873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9105A-825B-4EE4-B9D6-0DE1C402528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312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9105A-825B-4EE4-B9D6-0DE1C402528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692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9105A-825B-4EE4-B9D6-0DE1C402528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248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9105A-825B-4EE4-B9D6-0DE1C402528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94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9105A-825B-4EE4-B9D6-0DE1C402528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97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9105A-825B-4EE4-B9D6-0DE1C402528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36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9105A-825B-4EE4-B9D6-0DE1C402528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18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9105A-825B-4EE4-B9D6-0DE1C402528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7939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9105A-825B-4EE4-B9D6-0DE1C402528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26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685800"/>
            <a:ext cx="7162800" cy="1470025"/>
          </a:xfrm>
        </p:spPr>
        <p:txBody>
          <a:bodyPr wrap="square" anchor="t">
            <a:noAutofit/>
          </a:bodyPr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133600"/>
            <a:ext cx="7162800" cy="1752600"/>
          </a:xfrm>
        </p:spPr>
        <p:txBody>
          <a:bodyPr/>
          <a:lstStyle>
            <a:lvl1pPr marL="0" indent="0" algn="l">
              <a:buNone/>
              <a:defRPr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228600"/>
            <a:ext cx="2286000" cy="79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72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840" y="304800"/>
            <a:ext cx="365760" cy="38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816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09360"/>
            <a:ext cx="9144000" cy="54864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30000">
                <a:schemeClr val="accent1"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15" y="6399389"/>
            <a:ext cx="365760" cy="3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958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09360"/>
            <a:ext cx="9144000" cy="548640"/>
          </a:xfrm>
          <a:prstGeom prst="rect">
            <a:avLst/>
          </a:prstGeom>
          <a:gradFill>
            <a:gsLst>
              <a:gs pos="0">
                <a:schemeClr val="tx2">
                  <a:lumMod val="40000"/>
                  <a:lumOff val="60000"/>
                </a:schemeClr>
              </a:gs>
              <a:gs pos="25000">
                <a:schemeClr val="tx2">
                  <a:lumMod val="60000"/>
                  <a:lumOff val="40000"/>
                </a:schemeClr>
              </a:gs>
              <a:gs pos="100000">
                <a:schemeClr val="tx2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15" y="6399389"/>
            <a:ext cx="365760" cy="3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173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6309360"/>
            <a:ext cx="9144000" cy="548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15" y="6399389"/>
            <a:ext cx="365760" cy="3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774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/>
              <a:t>Click To Edit Section Break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15" y="6399389"/>
            <a:ext cx="365760" cy="3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091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685800"/>
            <a:ext cx="7772400" cy="1362075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en-US" dirty="0"/>
              <a:t>Click To Edit Section Break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7400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9715" y="6399389"/>
            <a:ext cx="365760" cy="38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200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>
                <a:latin typeface="+mj-lt"/>
              </a:defRPr>
            </a:lvl3pPr>
            <a:lvl4pPr>
              <a:defRPr sz="1800">
                <a:latin typeface="+mj-lt"/>
              </a:defRPr>
            </a:lvl4pPr>
            <a:lvl5pPr>
              <a:defRPr sz="1800">
                <a:latin typeface="+mj-lt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840" y="304800"/>
            <a:ext cx="365760" cy="38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866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tx2"/>
          </a:solidFill>
        </p:spPr>
        <p:txBody>
          <a:bodyPr anchor="t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tx2"/>
          </a:solidFill>
        </p:spPr>
        <p:txBody>
          <a:bodyPr anchor="t" anchorCtr="0">
            <a:noAutofit/>
          </a:bodyPr>
          <a:lstStyle>
            <a:lvl1pPr marL="0" indent="0">
              <a:buNone/>
              <a:defRPr sz="2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600">
                <a:latin typeface="+mj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065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CFDE73-81EE-43BA-99FF-FEE7DD0A5EAA}" type="datetimeFigureOut">
              <a:rPr lang="en-US" smtClean="0"/>
              <a:pPr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5862D-E24D-4421-BAFC-8C07D5BE8C2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840" y="304800"/>
            <a:ext cx="365760" cy="38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617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275862D-E24D-4421-BAFC-8C07D5BE8C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56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1" r:id="rId5"/>
    <p:sldLayoutId id="2147483660" r:id="rId6"/>
    <p:sldLayoutId id="2147483652" r:id="rId7"/>
    <p:sldLayoutId id="2147483653" r:id="rId8"/>
    <p:sldLayoutId id="2147483654" r:id="rId9"/>
    <p:sldLayoutId id="2147483655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914400"/>
            <a:ext cx="7772400" cy="1470025"/>
          </a:xfrm>
        </p:spPr>
        <p:txBody>
          <a:bodyPr/>
          <a:lstStyle/>
          <a:p>
            <a:r>
              <a:rPr lang="en-US" dirty="0"/>
              <a:t>TTWG Report &amp; Technical Topics 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4953000" cy="29718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en-US" dirty="0"/>
              <a:t>SRRTTF Meeting</a:t>
            </a:r>
          </a:p>
          <a:p>
            <a:pPr algn="ctr">
              <a:spcBef>
                <a:spcPts val="0"/>
              </a:spcBef>
            </a:pPr>
            <a:r>
              <a:rPr lang="en-US" dirty="0"/>
              <a:t>Dave Dilks </a:t>
            </a:r>
          </a:p>
          <a:p>
            <a:pPr algn="ctr">
              <a:spcBef>
                <a:spcPts val="0"/>
              </a:spcBef>
            </a:pPr>
            <a:r>
              <a:rPr lang="en-US" dirty="0"/>
              <a:t>March 16, 2016</a:t>
            </a:r>
          </a:p>
        </p:txBody>
      </p:sp>
    </p:spTree>
    <p:extLst>
      <p:ext uri="{BB962C8B-B14F-4D97-AF65-F5344CB8AC3E}">
        <p14:creationId xmlns:p14="http://schemas.microsoft.com/office/powerpoint/2010/main" val="37043273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r>
              <a:rPr lang="en-US" dirty="0"/>
              <a:t>2016 Monthly Monitoring</a:t>
            </a:r>
            <a:br>
              <a:rPr lang="en-US" dirty="0"/>
            </a:br>
            <a:r>
              <a:rPr lang="en-US" sz="3600" dirty="0"/>
              <a:t>Particulate Phase PCBs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Upcoming monthly monitoring will be conducted during higher river flows than prior summer sampling</a:t>
            </a:r>
          </a:p>
          <a:p>
            <a:r>
              <a:rPr lang="en-US" dirty="0"/>
              <a:t>Higher river flows can translate into higher turbidity/solids concentration</a:t>
            </a:r>
          </a:p>
          <a:p>
            <a:r>
              <a:rPr lang="en-US" dirty="0"/>
              <a:t>Suggestion made to consider separate analysis of particulate-phase PCB</a:t>
            </a:r>
          </a:p>
        </p:txBody>
      </p:sp>
    </p:spTree>
    <p:extLst>
      <p:ext uri="{BB962C8B-B14F-4D97-AF65-F5344CB8AC3E}">
        <p14:creationId xmlns:p14="http://schemas.microsoft.com/office/powerpoint/2010/main" val="2092092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/>
          <a:lstStyle/>
          <a:p>
            <a:r>
              <a:rPr lang="en-US" dirty="0"/>
              <a:t>2016 Monthly Monitoring</a:t>
            </a:r>
            <a:br>
              <a:rPr lang="en-US" dirty="0"/>
            </a:br>
            <a:r>
              <a:rPr lang="en-US" sz="3600" dirty="0"/>
              <a:t>Particulate Phase PCBs Logistics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763000" cy="4525963"/>
          </a:xfrm>
        </p:spPr>
        <p:txBody>
          <a:bodyPr>
            <a:normAutofit fontScale="92500"/>
          </a:bodyPr>
          <a:lstStyle/>
          <a:p>
            <a:r>
              <a:rPr lang="en-US" dirty="0"/>
              <a:t>Analysis of particulate PCBs not that simple</a:t>
            </a:r>
          </a:p>
          <a:p>
            <a:pPr lvl="1"/>
            <a:r>
              <a:rPr lang="en-US" dirty="0"/>
              <a:t>Requires field filtration of samples</a:t>
            </a:r>
          </a:p>
          <a:p>
            <a:pPr lvl="1"/>
            <a:r>
              <a:rPr lang="en-US" dirty="0"/>
              <a:t>Appropriate laboratory methodology not settled</a:t>
            </a:r>
          </a:p>
          <a:p>
            <a:r>
              <a:rPr lang="en-US" dirty="0"/>
              <a:t>Costs for collecting two particulate samples</a:t>
            </a:r>
          </a:p>
          <a:p>
            <a:pPr lvl="1"/>
            <a:r>
              <a:rPr lang="en-US" dirty="0"/>
              <a:t>$8600 additional field effort per month</a:t>
            </a:r>
          </a:p>
          <a:p>
            <a:pPr lvl="1"/>
            <a:r>
              <a:rPr lang="en-US" dirty="0"/>
              <a:t>$2000 laboratory expense per month</a:t>
            </a:r>
          </a:p>
          <a:p>
            <a:pPr lvl="1"/>
            <a:r>
              <a:rPr lang="en-US" dirty="0"/>
              <a:t>$2000 coordination</a:t>
            </a:r>
          </a:p>
          <a:p>
            <a:pPr lvl="2"/>
            <a:r>
              <a:rPr lang="en-US" dirty="0" err="1"/>
              <a:t>Fnalizing</a:t>
            </a:r>
            <a:r>
              <a:rPr lang="en-US" dirty="0"/>
              <a:t> methodology </a:t>
            </a:r>
          </a:p>
          <a:p>
            <a:pPr lvl="2"/>
            <a:r>
              <a:rPr lang="en-US" dirty="0"/>
              <a:t>Comparing/reconciling differences from theoretical calculation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1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Spokane River Forum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791" y="1219200"/>
            <a:ext cx="8534400" cy="4906962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March 22 working session with Dr. Lisa Rodenburg</a:t>
            </a:r>
          </a:p>
          <a:p>
            <a:r>
              <a:rPr lang="en-US" dirty="0"/>
              <a:t>Proposed agenda</a:t>
            </a:r>
          </a:p>
          <a:p>
            <a:pPr lvl="1"/>
            <a:r>
              <a:rPr lang="en-US" dirty="0">
                <a:latin typeface="+mj-lt"/>
              </a:rPr>
              <a:t>Brief presentation of data that have been collected</a:t>
            </a:r>
          </a:p>
          <a:p>
            <a:pPr lvl="2"/>
            <a:r>
              <a:rPr lang="en-US" dirty="0"/>
              <a:t>Analyses conducted to date</a:t>
            </a:r>
          </a:p>
          <a:p>
            <a:pPr lvl="2"/>
            <a:r>
              <a:rPr lang="en-US" dirty="0">
                <a:latin typeface="+mj-lt"/>
              </a:rPr>
              <a:t>Key knowledge gaps</a:t>
            </a:r>
          </a:p>
          <a:p>
            <a:pPr lvl="1"/>
            <a:r>
              <a:rPr lang="en-US" dirty="0"/>
              <a:t>Discussion of what additional analyses can be done to address gaps</a:t>
            </a:r>
          </a:p>
          <a:p>
            <a:pPr lvl="2"/>
            <a:r>
              <a:rPr lang="en-US" dirty="0">
                <a:latin typeface="+mj-lt"/>
              </a:rPr>
              <a:t>What do we get out of additional analyses?</a:t>
            </a:r>
          </a:p>
          <a:p>
            <a:pPr lvl="2"/>
            <a:r>
              <a:rPr lang="en-US" dirty="0"/>
              <a:t>Do we have enough data to properly apply them?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628835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Spokane River Forum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153400" cy="4906962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Candidate analyses to address data gaps</a:t>
            </a:r>
          </a:p>
          <a:p>
            <a:pPr lvl="1"/>
            <a:r>
              <a:rPr lang="en-US" dirty="0"/>
              <a:t>Pattern analysis to better understand nature of significant ground water loading</a:t>
            </a:r>
          </a:p>
          <a:p>
            <a:pPr lvl="2"/>
            <a:r>
              <a:rPr lang="en-US" dirty="0">
                <a:latin typeface="+mj-lt"/>
              </a:rPr>
              <a:t>Can we determine if additional loading signal looks more like Kaiser plume or up-gradient source?</a:t>
            </a:r>
          </a:p>
          <a:p>
            <a:pPr lvl="1"/>
            <a:r>
              <a:rPr lang="en-US" dirty="0">
                <a:latin typeface="+mj-lt"/>
              </a:rPr>
              <a:t>Fingerprinting to better understand sources and pathways to the water column</a:t>
            </a:r>
          </a:p>
          <a:p>
            <a:pPr lvl="2"/>
            <a:r>
              <a:rPr lang="en-US" dirty="0" err="1"/>
              <a:t>Stormwater</a:t>
            </a:r>
            <a:r>
              <a:rPr lang="en-US" dirty="0"/>
              <a:t> and catch basins</a:t>
            </a:r>
          </a:p>
          <a:p>
            <a:pPr lvl="2"/>
            <a:r>
              <a:rPr lang="en-US" dirty="0">
                <a:latin typeface="+mj-lt"/>
              </a:rPr>
              <a:t>Wastewater influent</a:t>
            </a:r>
          </a:p>
        </p:txBody>
      </p:sp>
    </p:spTree>
    <p:extLst>
      <p:ext uri="{BB962C8B-B14F-4D97-AF65-F5344CB8AC3E}">
        <p14:creationId xmlns:p14="http://schemas.microsoft.com/office/powerpoint/2010/main" val="12663181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Spokane River Forum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06962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Candidate analyses to address data gaps (cont.)</a:t>
            </a:r>
          </a:p>
          <a:p>
            <a:pPr lvl="1"/>
            <a:r>
              <a:rPr lang="en-US" dirty="0">
                <a:latin typeface="+mj-lt"/>
              </a:rPr>
              <a:t>Confirmation that conclusions of mass balance assessment conducted on total PCBs still hold when data are analyzed on a congener or homologue-specific basis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1464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Spokane River Forum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906962"/>
          </a:xfrm>
        </p:spPr>
        <p:txBody>
          <a:bodyPr>
            <a:normAutofit/>
          </a:bodyPr>
          <a:lstStyle/>
          <a:p>
            <a:r>
              <a:rPr lang="en-US" dirty="0"/>
              <a:t>Do we assess causes of fish tissue levels?</a:t>
            </a:r>
          </a:p>
          <a:p>
            <a:pPr lvl="1"/>
            <a:r>
              <a:rPr lang="en-US" dirty="0"/>
              <a:t>Comprehensive plan will focus on reducing loads to meet water column targets</a:t>
            </a:r>
          </a:p>
          <a:p>
            <a:r>
              <a:rPr lang="en-US" dirty="0"/>
              <a:t>Candidate fish-related analyses</a:t>
            </a:r>
          </a:p>
          <a:p>
            <a:pPr lvl="1"/>
            <a:r>
              <a:rPr lang="en-US" dirty="0">
                <a:latin typeface="+mj-lt"/>
              </a:rPr>
              <a:t>Updated application of food web model</a:t>
            </a:r>
          </a:p>
          <a:p>
            <a:pPr lvl="2"/>
            <a:r>
              <a:rPr lang="en-US" dirty="0"/>
              <a:t>Are fish getting PCBs from the water column or sediment?</a:t>
            </a:r>
            <a:endParaRPr lang="en-US" dirty="0">
              <a:latin typeface="+mj-lt"/>
            </a:endParaRPr>
          </a:p>
          <a:p>
            <a:pPr lvl="1"/>
            <a:r>
              <a:rPr lang="en-US" dirty="0"/>
              <a:t>Water quality model</a:t>
            </a:r>
          </a:p>
          <a:p>
            <a:pPr lvl="2"/>
            <a:r>
              <a:rPr lang="en-US" dirty="0">
                <a:latin typeface="+mj-lt"/>
              </a:rPr>
              <a:t>Do different sources preferentially contribute to sediment PCB concentrations?</a:t>
            </a:r>
          </a:p>
          <a:p>
            <a:pPr lvl="1"/>
            <a:r>
              <a:rPr lang="en-US" dirty="0"/>
              <a:t>Fingerprinting of bed sediments and fish tissue</a:t>
            </a:r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11886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for Data</a:t>
            </a:r>
            <a:br>
              <a:rPr lang="en-US" dirty="0"/>
            </a:br>
            <a:br>
              <a:rPr lang="en-US" sz="3600" dirty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/>
              <a:t>WWTP flows and effluent PCB concentrations</a:t>
            </a:r>
          </a:p>
          <a:p>
            <a:r>
              <a:rPr lang="en-US" dirty="0"/>
              <a:t>Existing WWTP PCB control plans</a:t>
            </a:r>
          </a:p>
        </p:txBody>
      </p:sp>
    </p:spTree>
    <p:extLst>
      <p:ext uri="{BB962C8B-B14F-4D97-AF65-F5344CB8AC3E}">
        <p14:creationId xmlns:p14="http://schemas.microsoft.com/office/powerpoint/2010/main" val="203292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693920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Comprehensive Plan</a:t>
            </a:r>
          </a:p>
          <a:p>
            <a:pPr lvl="1"/>
            <a:r>
              <a:rPr lang="en-US" dirty="0"/>
              <a:t>Task 1a: </a:t>
            </a:r>
            <a:r>
              <a:rPr lang="en-US" dirty="0">
                <a:latin typeface="+mj-lt"/>
              </a:rPr>
              <a:t>Sources and pathways document</a:t>
            </a:r>
          </a:p>
          <a:p>
            <a:pPr lvl="1"/>
            <a:r>
              <a:rPr lang="en-US" dirty="0"/>
              <a:t>Task 1b: Magnitude of sources and pathways</a:t>
            </a:r>
            <a:endParaRPr lang="en-US" dirty="0">
              <a:latin typeface="+mj-lt"/>
            </a:endParaRPr>
          </a:p>
          <a:p>
            <a:pPr lvl="1"/>
            <a:r>
              <a:rPr lang="en-US" dirty="0"/>
              <a:t>Task 2: Inventory of Best Management Practices</a:t>
            </a:r>
            <a:endParaRPr lang="en-US" dirty="0">
              <a:latin typeface="+mj-lt"/>
            </a:endParaRPr>
          </a:p>
          <a:p>
            <a:r>
              <a:rPr lang="en-US" dirty="0"/>
              <a:t>2016 Monthly Monitoring</a:t>
            </a:r>
          </a:p>
          <a:p>
            <a:pPr lvl="1"/>
            <a:r>
              <a:rPr lang="en-US" dirty="0"/>
              <a:t>Add particulate phase PCB measurement?</a:t>
            </a:r>
          </a:p>
          <a:p>
            <a:r>
              <a:rPr lang="en-US" dirty="0"/>
              <a:t>Spokane River Forum Session</a:t>
            </a:r>
          </a:p>
          <a:p>
            <a:r>
              <a:rPr lang="en-US" dirty="0"/>
              <a:t>Call for Data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2663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Plan: Task 1a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0762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Sources and pathways document </a:t>
            </a:r>
          </a:p>
          <a:p>
            <a:pPr lvl="1"/>
            <a:r>
              <a:rPr lang="en-US" dirty="0">
                <a:latin typeface="+mj-lt"/>
              </a:rPr>
              <a:t>Draft distributed January 22; revised </a:t>
            </a:r>
            <a:r>
              <a:rPr lang="en-US" dirty="0"/>
              <a:t>March 7</a:t>
            </a:r>
          </a:p>
          <a:p>
            <a:pPr lvl="1"/>
            <a:r>
              <a:rPr lang="en-US" dirty="0"/>
              <a:t>Two additional comments incorporated</a:t>
            </a:r>
          </a:p>
          <a:p>
            <a:pPr lvl="2"/>
            <a:r>
              <a:rPr lang="en-US" dirty="0"/>
              <a:t>Added incinerators and used oil burning as potential combustion sources</a:t>
            </a:r>
          </a:p>
          <a:p>
            <a:pPr lvl="2"/>
            <a:r>
              <a:rPr lang="en-US" dirty="0"/>
              <a:t>Added private septic systems as a potential groundwater source</a:t>
            </a:r>
          </a:p>
          <a:p>
            <a:r>
              <a:rPr lang="en-US" dirty="0"/>
              <a:t>Prepared to finalize memorandum, pending additional comments</a:t>
            </a: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69690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Plan: Task 1b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686800" cy="4693920"/>
          </a:xfrm>
        </p:spPr>
        <p:txBody>
          <a:bodyPr>
            <a:normAutofit/>
          </a:bodyPr>
          <a:lstStyle/>
          <a:p>
            <a:r>
              <a:rPr lang="en-US" dirty="0"/>
              <a:t>Magnitude of loading from each source and pathway </a:t>
            </a:r>
            <a:endParaRPr lang="en-US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First draft due March 28</a:t>
            </a:r>
          </a:p>
          <a:p>
            <a:r>
              <a:rPr lang="en-US" dirty="0"/>
              <a:t>Background research completed</a:t>
            </a:r>
          </a:p>
          <a:p>
            <a:pPr lvl="1"/>
            <a:r>
              <a:rPr lang="en-US" dirty="0"/>
              <a:t>Extensive literature assessing sources and pathways</a:t>
            </a:r>
          </a:p>
          <a:p>
            <a:pPr lvl="2"/>
            <a:r>
              <a:rPr lang="en-US" dirty="0"/>
              <a:t>Though never conclusive</a:t>
            </a:r>
          </a:p>
          <a:p>
            <a:r>
              <a:rPr lang="en-US" dirty="0"/>
              <a:t>Initial assessment underway</a:t>
            </a:r>
          </a:p>
          <a:p>
            <a:pPr lvl="1"/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36006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Plan: Task 1b</a:t>
            </a:r>
            <a:br>
              <a:rPr lang="en-US" dirty="0"/>
            </a:br>
            <a:r>
              <a:rPr lang="en-US" sz="3600" dirty="0"/>
              <a:t>Caulk Emission Examples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Rigorous example</a:t>
            </a:r>
          </a:p>
          <a:p>
            <a:pPr lvl="1"/>
            <a:r>
              <a:rPr lang="en-US" dirty="0"/>
              <a:t>Examine building age and size for each land parcel</a:t>
            </a:r>
          </a:p>
          <a:p>
            <a:pPr lvl="1"/>
            <a:r>
              <a:rPr lang="en-US" dirty="0"/>
              <a:t>Assume (from literature) PCB concentrations in caulk for buildings built between 1940 and 1979</a:t>
            </a:r>
          </a:p>
          <a:p>
            <a:pPr lvl="1"/>
            <a:r>
              <a:rPr lang="en-US" dirty="0"/>
              <a:t>Assume mass of sealants per unit building volume</a:t>
            </a:r>
          </a:p>
          <a:p>
            <a:pPr lvl="1"/>
            <a:r>
              <a:rPr lang="en-US" dirty="0"/>
              <a:t>Assume percent of buildings constructed from 1940 to 1979 contained PCB sealants</a:t>
            </a:r>
          </a:p>
          <a:p>
            <a:pPr lvl="1"/>
            <a:r>
              <a:rPr lang="en-US" dirty="0"/>
              <a:t>Assume PCB release rate</a:t>
            </a:r>
          </a:p>
          <a:p>
            <a:r>
              <a:rPr lang="en-US" dirty="0"/>
              <a:t>Less rigorous example</a:t>
            </a:r>
          </a:p>
          <a:p>
            <a:pPr lvl="1"/>
            <a:r>
              <a:rPr lang="en-US" dirty="0"/>
              <a:t>Assume average PCB emission per capita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541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Magnitude of Loading</a:t>
            </a:r>
            <a:br>
              <a:rPr lang="en-US" dirty="0"/>
            </a:br>
            <a:r>
              <a:rPr lang="en-US" sz="3200" dirty="0"/>
              <a:t>Preliminary Findings</a:t>
            </a:r>
            <a:br>
              <a:rPr lang="en-US" dirty="0"/>
            </a:br>
            <a:br>
              <a:rPr lang="en-US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094" y="1524000"/>
            <a:ext cx="8229600" cy="4906962"/>
          </a:xfrm>
        </p:spPr>
        <p:txBody>
          <a:bodyPr>
            <a:normAutofit/>
          </a:bodyPr>
          <a:lstStyle/>
          <a:p>
            <a:r>
              <a:rPr lang="en-US" dirty="0"/>
              <a:t>Large majority of delivery sources have been quantified</a:t>
            </a:r>
          </a:p>
          <a:p>
            <a:endParaRPr lang="en-US" dirty="0">
              <a:latin typeface="+mj-lt"/>
            </a:endParaRPr>
          </a:p>
          <a:p>
            <a:endParaRPr lang="en-US" sz="2800" dirty="0"/>
          </a:p>
          <a:p>
            <a:endParaRPr lang="en-US" dirty="0">
              <a:latin typeface="+mj-lt"/>
            </a:endParaRPr>
          </a:p>
          <a:p>
            <a:endParaRPr lang="en-US" sz="2800" dirty="0"/>
          </a:p>
          <a:p>
            <a:pPr lvl="1"/>
            <a:r>
              <a:rPr lang="en-US" dirty="0">
                <a:latin typeface="+mj-lt"/>
              </a:rPr>
              <a:t>Industrial and municipal wastewater</a:t>
            </a:r>
          </a:p>
          <a:p>
            <a:pPr lvl="1"/>
            <a:r>
              <a:rPr lang="en-US" dirty="0">
                <a:latin typeface="+mj-lt"/>
              </a:rPr>
              <a:t>Contaminated groundwater</a:t>
            </a:r>
          </a:p>
          <a:p>
            <a:pPr lvl="1"/>
            <a:r>
              <a:rPr lang="en-US" dirty="0" err="1"/>
              <a:t>Stormwater</a:t>
            </a:r>
            <a:r>
              <a:rPr lang="en-US" dirty="0"/>
              <a:t>/CSO discharges</a:t>
            </a:r>
            <a:endParaRPr lang="en-US" dirty="0">
              <a:latin typeface="+mj-lt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/>
          <a:stretch>
            <a:fillRect/>
          </a:stretch>
        </p:blipFill>
        <p:spPr>
          <a:xfrm>
            <a:off x="1828800" y="2590800"/>
            <a:ext cx="5257800" cy="2178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193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Magnitude of Loading</a:t>
            </a:r>
            <a:br>
              <a:rPr lang="en-US" dirty="0"/>
            </a:br>
            <a:r>
              <a:rPr lang="en-US" sz="3200" dirty="0"/>
              <a:t>Key Uncertainties</a:t>
            </a:r>
            <a:br>
              <a:rPr lang="en-US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150796"/>
          </a:xfrm>
        </p:spPr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Sources</a:t>
            </a:r>
          </a:p>
          <a:p>
            <a:pPr lvl="1"/>
            <a:r>
              <a:rPr lang="en-US" dirty="0"/>
              <a:t>Can estimate some sources from literature</a:t>
            </a:r>
          </a:p>
          <a:p>
            <a:pPr lvl="2"/>
            <a:r>
              <a:rPr lang="en-US" dirty="0">
                <a:latin typeface="+mj-lt"/>
              </a:rPr>
              <a:t>PCB in transformers and capacitors</a:t>
            </a:r>
          </a:p>
          <a:p>
            <a:pPr lvl="1"/>
            <a:r>
              <a:rPr lang="en-US" dirty="0"/>
              <a:t>Estimates much more speculative for other sources</a:t>
            </a:r>
          </a:p>
          <a:p>
            <a:pPr lvl="2"/>
            <a:r>
              <a:rPr lang="en-US" dirty="0">
                <a:latin typeface="+mj-lt"/>
              </a:rPr>
              <a:t>Groundwater contamination up-gradient of Kaiser</a:t>
            </a:r>
          </a:p>
          <a:p>
            <a:pPr lvl="2"/>
            <a:r>
              <a:rPr lang="en-US" dirty="0">
                <a:latin typeface="+mj-lt"/>
              </a:rPr>
              <a:t>Quantity of PCBs introduced via inadvertent production</a:t>
            </a:r>
          </a:p>
          <a:p>
            <a:pPr lvl="2"/>
            <a:r>
              <a:rPr lang="en-US" dirty="0"/>
              <a:t>Legacy soil contamination</a:t>
            </a:r>
          </a:p>
          <a:p>
            <a:pPr lvl="1"/>
            <a:r>
              <a:rPr lang="en-US" dirty="0"/>
              <a:t>Many poorly quantified sources can likely be considered small</a:t>
            </a:r>
          </a:p>
        </p:txBody>
      </p:sp>
    </p:spTree>
    <p:extLst>
      <p:ext uri="{BB962C8B-B14F-4D97-AF65-F5344CB8AC3E}">
        <p14:creationId xmlns:p14="http://schemas.microsoft.com/office/powerpoint/2010/main" val="3381593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Magnitude of Loading</a:t>
            </a:r>
            <a:br>
              <a:rPr lang="en-US" dirty="0"/>
            </a:br>
            <a:r>
              <a:rPr lang="en-US" sz="3200" dirty="0"/>
              <a:t>Key Uncertainties</a:t>
            </a:r>
            <a:br>
              <a:rPr lang="en-US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830762"/>
          </a:xfrm>
        </p:spPr>
        <p:txBody>
          <a:bodyPr>
            <a:normAutofit/>
          </a:bodyPr>
          <a:lstStyle/>
          <a:p>
            <a:r>
              <a:rPr lang="en-US" dirty="0"/>
              <a:t>Pathways</a:t>
            </a:r>
          </a:p>
          <a:p>
            <a:pPr lvl="1"/>
            <a:r>
              <a:rPr lang="en-US" dirty="0"/>
              <a:t>Can estimate some pathways from literature</a:t>
            </a:r>
          </a:p>
          <a:p>
            <a:pPr lvl="2"/>
            <a:r>
              <a:rPr lang="en-US" dirty="0">
                <a:latin typeface="+mj-lt"/>
              </a:rPr>
              <a:t>PCB </a:t>
            </a:r>
            <a:r>
              <a:rPr lang="en-US" dirty="0"/>
              <a:t>release rates </a:t>
            </a:r>
            <a:r>
              <a:rPr lang="en-US" dirty="0">
                <a:latin typeface="+mj-lt"/>
              </a:rPr>
              <a:t>for caulks</a:t>
            </a:r>
          </a:p>
          <a:p>
            <a:pPr lvl="1"/>
            <a:r>
              <a:rPr lang="en-US" dirty="0"/>
              <a:t>Estimates much more speculative for other sources</a:t>
            </a:r>
          </a:p>
          <a:p>
            <a:pPr lvl="2"/>
            <a:r>
              <a:rPr lang="en-US" dirty="0">
                <a:latin typeface="+mj-lt"/>
              </a:rPr>
              <a:t>Interaction between release to atmosphere and return to watershed</a:t>
            </a:r>
          </a:p>
          <a:p>
            <a:pPr lvl="1"/>
            <a:r>
              <a:rPr lang="en-US" dirty="0"/>
              <a:t>Many poorly quantified pathways can likely be considered small</a:t>
            </a:r>
          </a:p>
        </p:txBody>
      </p:sp>
    </p:spTree>
    <p:extLst>
      <p:ext uri="{BB962C8B-B14F-4D97-AF65-F5344CB8AC3E}">
        <p14:creationId xmlns:p14="http://schemas.microsoft.com/office/powerpoint/2010/main" val="5801041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Plan: Task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983162"/>
          </a:xfrm>
        </p:spPr>
        <p:txBody>
          <a:bodyPr>
            <a:normAutofit/>
          </a:bodyPr>
          <a:lstStyle/>
          <a:p>
            <a:r>
              <a:rPr lang="en-US" dirty="0"/>
              <a:t>Inventory of “Best Management Practices”</a:t>
            </a:r>
          </a:p>
          <a:p>
            <a:pPr lvl="1"/>
            <a:r>
              <a:rPr lang="en-US" dirty="0"/>
              <a:t>Comments due by March 23</a:t>
            </a:r>
          </a:p>
          <a:p>
            <a:pPr lvl="1"/>
            <a:r>
              <a:rPr lang="en-US" dirty="0"/>
              <a:t>Memorandum contains categories</a:t>
            </a:r>
          </a:p>
          <a:p>
            <a:r>
              <a:rPr lang="en-US" dirty="0">
                <a:latin typeface="+mj-lt"/>
              </a:rPr>
              <a:t>Use of term Best Management Practice</a:t>
            </a:r>
          </a:p>
          <a:p>
            <a:pPr lvl="1"/>
            <a:r>
              <a:rPr lang="en-US" dirty="0"/>
              <a:t>Defined in memorandum as “any activity, technology, process, operational method or measure, or engineered system, which when implemented prevents, controls, removes or reduces pollution”</a:t>
            </a:r>
          </a:p>
          <a:p>
            <a:pPr lvl="1"/>
            <a:r>
              <a:rPr lang="en-US" dirty="0"/>
              <a:t>Replace with wording with less baggage?</a:t>
            </a:r>
          </a:p>
          <a:p>
            <a:pPr lvl="2"/>
            <a:r>
              <a:rPr lang="en-US" dirty="0"/>
              <a:t>“Pollution control efforts”</a:t>
            </a:r>
          </a:p>
        </p:txBody>
      </p:sp>
    </p:spTree>
    <p:extLst>
      <p:ext uri="{BB962C8B-B14F-4D97-AF65-F5344CB8AC3E}">
        <p14:creationId xmlns:p14="http://schemas.microsoft.com/office/powerpoint/2010/main" val="2636048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mnoTech_Color_Palette">
      <a:dk1>
        <a:sysClr val="windowText" lastClr="000000"/>
      </a:dk1>
      <a:lt1>
        <a:sysClr val="window" lastClr="FFFFFF"/>
      </a:lt1>
      <a:dk2>
        <a:srgbClr val="174A7C"/>
      </a:dk2>
      <a:lt2>
        <a:srgbClr val="8DC63F"/>
      </a:lt2>
      <a:accent1>
        <a:srgbClr val="56A0D3"/>
      </a:accent1>
      <a:accent2>
        <a:srgbClr val="CFE0F3"/>
      </a:accent2>
      <a:accent3>
        <a:srgbClr val="F3EA00"/>
      </a:accent3>
      <a:accent4>
        <a:srgbClr val="5B9B98"/>
      </a:accent4>
      <a:accent5>
        <a:srgbClr val="E7EFBC"/>
      </a:accent5>
      <a:accent6>
        <a:srgbClr val="88CBDF"/>
      </a:accent6>
      <a:hlink>
        <a:srgbClr val="7D3C4A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4651</TotalTime>
  <Words>701</Words>
  <Application>Microsoft Office PowerPoint</Application>
  <PresentationFormat>On-screen Show (4:3)</PresentationFormat>
  <Paragraphs>125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TTWG Report &amp; Technical Topics  </vt:lpstr>
      <vt:lpstr>Items</vt:lpstr>
      <vt:lpstr>Comprehensive Plan: Task 1a</vt:lpstr>
      <vt:lpstr>Comprehensive Plan: Task 1b</vt:lpstr>
      <vt:lpstr>Comprehensive Plan: Task 1b Caulk Emission Examples </vt:lpstr>
      <vt:lpstr>Magnitude of Loading Preliminary Findings  </vt:lpstr>
      <vt:lpstr>Magnitude of Loading Key Uncertainties </vt:lpstr>
      <vt:lpstr>Magnitude of Loading Key Uncertainties </vt:lpstr>
      <vt:lpstr>Comprehensive Plan: Task 2</vt:lpstr>
      <vt:lpstr>2016 Monthly Monitoring Particulate Phase PCBs</vt:lpstr>
      <vt:lpstr>2016 Monthly Monitoring Particulate Phase PCBs Logistics </vt:lpstr>
      <vt:lpstr>Spokane River Forum Session</vt:lpstr>
      <vt:lpstr>Spokane River Forum Session</vt:lpstr>
      <vt:lpstr>Spokane River Forum Session</vt:lpstr>
      <vt:lpstr>Spokane River Forum Session</vt:lpstr>
      <vt:lpstr>Call for Data  </vt:lpstr>
    </vt:vector>
  </TitlesOfParts>
  <Company>LimnoTech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Blum  LimnoTech</dc:creator>
  <cp:lastModifiedBy>Kara Whitman</cp:lastModifiedBy>
  <cp:revision>151</cp:revision>
  <cp:lastPrinted>2013-09-23T22:03:40Z</cp:lastPrinted>
  <dcterms:created xsi:type="dcterms:W3CDTF">2013-04-08T15:53:49Z</dcterms:created>
  <dcterms:modified xsi:type="dcterms:W3CDTF">2016-03-15T19:54:12Z</dcterms:modified>
</cp:coreProperties>
</file>