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1" r:id="rId3"/>
    <p:sldId id="333" r:id="rId4"/>
    <p:sldId id="372" r:id="rId5"/>
    <p:sldId id="346" r:id="rId6"/>
    <p:sldId id="373" r:id="rId7"/>
    <p:sldId id="374" r:id="rId8"/>
    <p:sldId id="375" r:id="rId9"/>
    <p:sldId id="376" r:id="rId10"/>
    <p:sldId id="377" r:id="rId11"/>
    <p:sldId id="366" r:id="rId12"/>
    <p:sldId id="368" r:id="rId13"/>
    <p:sldId id="378" r:id="rId14"/>
    <p:sldId id="381" r:id="rId15"/>
    <p:sldId id="380" r:id="rId16"/>
    <p:sldId id="379" r:id="rId17"/>
    <p:sldId id="370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  <p15:guide id="3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750" autoAdjust="0"/>
  </p:normalViewPr>
  <p:slideViewPr>
    <p:cSldViewPr showGuides="1">
      <p:cViewPr varScale="1">
        <p:scale>
          <a:sx n="69" d="100"/>
          <a:sy n="69" d="100"/>
        </p:scale>
        <p:origin x="1248" y="66"/>
      </p:cViewPr>
      <p:guideLst>
        <p:guide orient="horz" pos="2208"/>
        <p:guide pos="2880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0B02-39DB-4C57-AADB-62F5F8710F9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15583-E813-4A21-9D63-D65D0646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8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6D5E5FC-D2DA-47F0-AFB8-36AAD6CC92E9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60DCBAC-3795-4607-9F68-616AED1FA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105A-825B-4EE4-B9D6-0DE1C40252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0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685800"/>
            <a:ext cx="7162800" cy="1470025"/>
          </a:xfrm>
        </p:spPr>
        <p:txBody>
          <a:bodyPr wrap="square" anchor="t">
            <a:noAutofit/>
          </a:bodyPr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7162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2286000" cy="7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2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FDE73-81EE-43BA-99FF-FEE7DD0A5EA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304800"/>
            <a:ext cx="365760" cy="3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6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9360"/>
            <a:ext cx="9144000" cy="5486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FDE73-81EE-43BA-99FF-FEE7DD0A5EA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15" y="6399389"/>
            <a:ext cx="365760" cy="3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9360"/>
            <a:ext cx="9144000" cy="54864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25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FDE73-81EE-43BA-99FF-FEE7DD0A5EA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15" y="6399389"/>
            <a:ext cx="365760" cy="3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7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FDE73-81EE-43BA-99FF-FEE7DD0A5EA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15" y="6399389"/>
            <a:ext cx="365760" cy="3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Section Break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FDE73-81EE-43BA-99FF-FEE7DD0A5EA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15" y="6399389"/>
            <a:ext cx="365760" cy="3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Section Break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FDE73-81EE-43BA-99FF-FEE7DD0A5EA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15" y="6399389"/>
            <a:ext cx="365760" cy="3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0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FDE73-81EE-43BA-99FF-FEE7DD0A5EA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304800"/>
            <a:ext cx="365760" cy="3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6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tx2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FDE73-81EE-43BA-99FF-FEE7DD0A5EA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FDE73-81EE-43BA-99FF-FEE7DD0A5EAA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304800"/>
            <a:ext cx="365760" cy="3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75862D-E24D-4421-BAFC-8C07D5BE8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5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1470025"/>
          </a:xfrm>
        </p:spPr>
        <p:txBody>
          <a:bodyPr/>
          <a:lstStyle/>
          <a:p>
            <a:r>
              <a:rPr lang="en-US" dirty="0"/>
              <a:t>Technical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4953000" cy="25908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Task Force &amp; Technical Track Work Group Meeting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Dave Dilks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June 15, 2016</a:t>
            </a:r>
          </a:p>
        </p:txBody>
      </p:sp>
    </p:spTree>
    <p:extLst>
      <p:ext uri="{BB962C8B-B14F-4D97-AF65-F5344CB8AC3E}">
        <p14:creationId xmlns:p14="http://schemas.microsoft.com/office/powerpoint/2010/main" val="370432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r>
              <a:rPr lang="en-US" dirty="0"/>
              <a:t>WWTP Table: Routine Monitoring           </a:t>
            </a:r>
            <a:r>
              <a:rPr lang="en-US" sz="4000" dirty="0"/>
              <a:t>Effluent Load (mg/day)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542736"/>
              </p:ext>
            </p:extLst>
          </p:nvPr>
        </p:nvGraphicFramePr>
        <p:xfrm>
          <a:off x="381001" y="1752599"/>
          <a:ext cx="8229598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53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65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243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3x Blank Correction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10x Blank Correction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No. of Samples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Sample Type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Minimum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Maximum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Minimum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Maximum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Industrial</a:t>
                      </a:r>
                      <a:endParaRPr lang="en-US" sz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Kaiser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Composite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40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Inland Empire Paper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Composite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Municipal</a:t>
                      </a:r>
                      <a:endParaRPr lang="en-US" sz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87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City of Spokane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64.6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211.8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208.5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87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Spokane County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20.1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87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Coeur d'Alene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2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Post Falls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Liberty lake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2.76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2.47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HARSB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2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88.5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212.3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470.1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54.0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160.8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429.9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86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dirty="0"/>
              <a:t>Task 2a: Inventory of Control Actions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New comments received this week</a:t>
            </a:r>
          </a:p>
          <a:p>
            <a:r>
              <a:rPr lang="en-US" dirty="0"/>
              <a:t>Recommend deferral of approval until comments are incorporated and distributed</a:t>
            </a:r>
          </a:p>
        </p:txBody>
      </p:sp>
    </p:spTree>
    <p:extLst>
      <p:ext uri="{BB962C8B-B14F-4D97-AF65-F5344CB8AC3E}">
        <p14:creationId xmlns:p14="http://schemas.microsoft.com/office/powerpoint/2010/main" val="252357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/>
              <a:t>Task 2b: Cost/Effectiveness of Control Actions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>
            <a:normAutofit/>
          </a:bodyPr>
          <a:lstStyle/>
          <a:p>
            <a:r>
              <a:rPr lang="en-US" dirty="0"/>
              <a:t>Initial sets of comments received</a:t>
            </a:r>
          </a:p>
          <a:p>
            <a:pPr lvl="1"/>
            <a:r>
              <a:rPr lang="en-US" dirty="0"/>
              <a:t>Doesn’t accomplish the goal of “assess the cost reduction efficiency of control actions”</a:t>
            </a:r>
          </a:p>
          <a:p>
            <a:pPr lvl="2"/>
            <a:r>
              <a:rPr lang="en-US" dirty="0"/>
              <a:t>“Costs” table needs more detail to provide context</a:t>
            </a:r>
          </a:p>
          <a:p>
            <a:pPr lvl="2"/>
            <a:r>
              <a:rPr lang="en-US" dirty="0"/>
              <a:t>More detail needed on relative magnitude of intermediate pathways, and the ability of a control action to affect delivery </a:t>
            </a:r>
          </a:p>
          <a:p>
            <a:pPr lvl="2"/>
            <a:r>
              <a:rPr lang="en-US" dirty="0"/>
              <a:t>Confusing presentation</a:t>
            </a:r>
          </a:p>
          <a:p>
            <a:pPr lvl="1"/>
            <a:r>
              <a:rPr lang="en-US" dirty="0"/>
              <a:t>Idealized case does not seem to add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1852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800600"/>
          </a:xfrm>
        </p:spPr>
        <p:txBody>
          <a:bodyPr>
            <a:normAutofit/>
          </a:bodyPr>
          <a:lstStyle/>
          <a:p>
            <a:r>
              <a:rPr lang="en-US" dirty="0"/>
              <a:t>Proposed revisions</a:t>
            </a:r>
          </a:p>
          <a:p>
            <a:pPr lvl="1"/>
            <a:r>
              <a:rPr lang="en-US" dirty="0"/>
              <a:t>More detail on what reported costs represent</a:t>
            </a:r>
          </a:p>
          <a:p>
            <a:pPr lvl="1"/>
            <a:r>
              <a:rPr lang="en-US" dirty="0"/>
              <a:t>Qualitative summary of expected effectiveness of each control action</a:t>
            </a:r>
          </a:p>
          <a:p>
            <a:pPr lvl="2"/>
            <a:r>
              <a:rPr lang="en-US" dirty="0"/>
              <a:t>Effectiveness of action in controlling its targeted source area or pathway</a:t>
            </a:r>
          </a:p>
          <a:p>
            <a:pPr lvl="2"/>
            <a:r>
              <a:rPr lang="en-US" dirty="0"/>
              <a:t>Expected reduction in load delivered to river, considering intermediate transport pathways</a:t>
            </a:r>
          </a:p>
          <a:p>
            <a:r>
              <a:rPr lang="en-US" dirty="0"/>
              <a:t>Revised draft to be prepared by June 22</a:t>
            </a:r>
          </a:p>
          <a:p>
            <a:pPr lvl="1"/>
            <a:r>
              <a:rPr lang="en-US" dirty="0"/>
              <a:t> Summary presentation at Task Force meeting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/>
              <a:t>Task 2b: Cost/Effectiveness of Control Actions </a:t>
            </a:r>
          </a:p>
        </p:txBody>
      </p:sp>
    </p:spTree>
    <p:extLst>
      <p:ext uri="{BB962C8B-B14F-4D97-AF65-F5344CB8AC3E}">
        <p14:creationId xmlns:p14="http://schemas.microsoft.com/office/powerpoint/2010/main" val="353319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2819400" cy="1143000"/>
          </a:xfrm>
        </p:spPr>
        <p:txBody>
          <a:bodyPr/>
          <a:lstStyle/>
          <a:p>
            <a:r>
              <a:rPr lang="en-US" dirty="0"/>
              <a:t>Potential Fact Sheet</a:t>
            </a:r>
            <a:br>
              <a:rPr lang="en-US" dirty="0"/>
            </a:br>
            <a:r>
              <a:rPr lang="en-US" dirty="0"/>
              <a:t>Format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209" t="17512" r="20209" b="4518"/>
          <a:stretch/>
        </p:blipFill>
        <p:spPr>
          <a:xfrm>
            <a:off x="2819400" y="266218"/>
            <a:ext cx="6071711" cy="60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8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2514600" cy="1143000"/>
          </a:xfrm>
        </p:spPr>
        <p:txBody>
          <a:bodyPr/>
          <a:lstStyle/>
          <a:p>
            <a:r>
              <a:rPr lang="en-US" dirty="0"/>
              <a:t>Potential Summary Format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74" y="765376"/>
            <a:ext cx="6582660" cy="59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4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/>
              <a:t>Official Schedule </a:t>
            </a:r>
          </a:p>
          <a:p>
            <a:pPr lvl="1"/>
            <a:r>
              <a:rPr lang="en-US" dirty="0"/>
              <a:t>Final draft due July 14</a:t>
            </a:r>
          </a:p>
          <a:p>
            <a:r>
              <a:rPr lang="en-US" dirty="0"/>
              <a:t>Proposed Interim Schedule</a:t>
            </a:r>
          </a:p>
          <a:p>
            <a:pPr lvl="1"/>
            <a:r>
              <a:rPr lang="en-US" dirty="0"/>
              <a:t>Revised draft provided by June 22</a:t>
            </a:r>
          </a:p>
          <a:p>
            <a:pPr lvl="1"/>
            <a:r>
              <a:rPr lang="en-US" dirty="0"/>
              <a:t>Official review draft by July 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/>
              <a:t>Task 2b: Cost/Effectiveness of Control Actions </a:t>
            </a:r>
          </a:p>
        </p:txBody>
      </p:sp>
    </p:spTree>
    <p:extLst>
      <p:ext uri="{BB962C8B-B14F-4D97-AF65-F5344CB8AC3E}">
        <p14:creationId xmlns:p14="http://schemas.microsoft.com/office/powerpoint/2010/main" val="274691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Sampling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March through May sampling completed</a:t>
            </a:r>
          </a:p>
          <a:p>
            <a:r>
              <a:rPr lang="en-US" dirty="0"/>
              <a:t>Upriver Dam Spillway Rehabilitation</a:t>
            </a:r>
          </a:p>
          <a:p>
            <a:pPr lvl="1"/>
            <a:r>
              <a:rPr lang="en-US" dirty="0"/>
              <a:t>Starting June 22, reservoir behind the dam will be lowered by two feet</a:t>
            </a:r>
          </a:p>
          <a:p>
            <a:pPr lvl="2"/>
            <a:r>
              <a:rPr lang="en-US" dirty="0"/>
              <a:t>June sampling moved to this week</a:t>
            </a:r>
          </a:p>
          <a:p>
            <a:pPr lvl="1"/>
            <a:r>
              <a:rPr lang="en-US" dirty="0"/>
              <a:t>Work scheduled to extend for six months</a:t>
            </a:r>
          </a:p>
          <a:p>
            <a:pPr lvl="2"/>
            <a:r>
              <a:rPr lang="en-US" dirty="0"/>
              <a:t>Ramifications to fall monitoring will be considered</a:t>
            </a:r>
          </a:p>
          <a:p>
            <a:r>
              <a:rPr lang="en-US" dirty="0"/>
              <a:t>First round of PCB results received </a:t>
            </a:r>
          </a:p>
          <a:p>
            <a:pPr lvl="1"/>
            <a:r>
              <a:rPr lang="en-US" dirty="0"/>
              <a:t>Data currently being blank-corrected</a:t>
            </a:r>
          </a:p>
        </p:txBody>
      </p:sp>
    </p:spTree>
    <p:extLst>
      <p:ext uri="{BB962C8B-B14F-4D97-AF65-F5344CB8AC3E}">
        <p14:creationId xmlns:p14="http://schemas.microsoft.com/office/powerpoint/2010/main" val="22271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4906962"/>
          </a:xfrm>
        </p:spPr>
        <p:txBody>
          <a:bodyPr>
            <a:normAutofit/>
          </a:bodyPr>
          <a:lstStyle/>
          <a:p>
            <a:r>
              <a:rPr lang="en-US" dirty="0"/>
              <a:t>Revisions to “Magnitude of Source Areas and Pathways” memorandum</a:t>
            </a:r>
          </a:p>
          <a:p>
            <a:r>
              <a:rPr lang="en-US" dirty="0"/>
              <a:t>Comments on “Inventory of Control Actions” memorandum</a:t>
            </a:r>
          </a:p>
          <a:p>
            <a:r>
              <a:rPr lang="en-US" dirty="0"/>
              <a:t>Comments on “Cost/Effectiveness of PCB Control Actions” memorandum</a:t>
            </a:r>
          </a:p>
          <a:p>
            <a:r>
              <a:rPr lang="en-US" dirty="0"/>
              <a:t>2016 Monthly Monitoring Update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148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dirty="0"/>
              <a:t>Magnitude of Sources and Pathways </a:t>
            </a:r>
            <a:r>
              <a:rPr lang="en-US" sz="3600" dirty="0"/>
              <a:t>Last Month’s Comments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73563"/>
          </a:xfrm>
        </p:spPr>
        <p:txBody>
          <a:bodyPr/>
          <a:lstStyle/>
          <a:p>
            <a:r>
              <a:rPr lang="en-US" dirty="0"/>
              <a:t>Report results as ranges instead of “best estimates”</a:t>
            </a:r>
          </a:p>
          <a:p>
            <a:r>
              <a:rPr lang="en-US" dirty="0"/>
              <a:t>Include “box and whiskers” plot for WWTP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3763962"/>
          </a:xfrm>
        </p:spPr>
        <p:txBody>
          <a:bodyPr/>
          <a:lstStyle/>
          <a:p>
            <a:r>
              <a:rPr lang="en-US" dirty="0"/>
              <a:t>Estimated Range of Mass of PCB in each Source Area Category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406900" cy="5605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24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dirty="0"/>
              <a:t>Map of Delivery Pathways, Expressed as 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5968501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WWTP Table: Synoptic Surveys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15040"/>
              </p:ext>
            </p:extLst>
          </p:nvPr>
        </p:nvGraphicFramePr>
        <p:xfrm>
          <a:off x="228601" y="1422502"/>
          <a:ext cx="8702041" cy="4846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89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5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91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658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PCB Concentration (</a:t>
                      </a:r>
                      <a:r>
                        <a:rPr lang="en-US" sz="1400" dirty="0" err="1">
                          <a:effectLst/>
                        </a:rPr>
                        <a:t>pg</a:t>
                      </a:r>
                      <a:r>
                        <a:rPr lang="en-US" sz="1400" dirty="0">
                          <a:effectLst/>
                        </a:rPr>
                        <a:t>/l)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PCB Loading Rate (mg/day)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No. of Samples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Sample Type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Minimum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Median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Maximum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Minimum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Median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Maximum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6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Industrial</a:t>
                      </a:r>
                      <a:endParaRPr lang="en-US" sz="14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Kaiser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2226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3179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4625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69.4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98.4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156.1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5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Inland Empire Paper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Grab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2629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2958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4449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70.7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78.6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114.4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6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Municipal</a:t>
                      </a:r>
                      <a:endParaRPr lang="en-US" sz="14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56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of Spokane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1066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23404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82.2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112.8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2619.0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56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Spokane County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490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05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Coeur d'Alene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1227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6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Post Falls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6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Liberty lake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6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HARSB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6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240.0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308.7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2922.5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79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WWTP Graph: Synoptic Surveys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3340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30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r>
              <a:rPr lang="en-US" dirty="0"/>
              <a:t>WWTP Table: Routine Monitoring           </a:t>
            </a:r>
            <a:r>
              <a:rPr lang="en-US" sz="4000" dirty="0"/>
              <a:t>Effluent Concentration (</a:t>
            </a:r>
            <a:r>
              <a:rPr lang="en-US" sz="4000" dirty="0" err="1"/>
              <a:t>pg</a:t>
            </a:r>
            <a:r>
              <a:rPr lang="en-US" sz="4000" dirty="0"/>
              <a:t>/l)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05846"/>
              </p:ext>
            </p:extLst>
          </p:nvPr>
        </p:nvGraphicFramePr>
        <p:xfrm>
          <a:off x="457198" y="1828802"/>
          <a:ext cx="8077201" cy="4648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5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17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95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92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3x Blank Correction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10x Blank Correction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No. of Samples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Sample Type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Minimum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Maximum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Minimum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Maximum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3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Industrial</a:t>
                      </a:r>
                      <a:endParaRPr lang="en-US" sz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63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Kaiser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Composite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1982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4405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973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1757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4291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Inland Empire Paper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Composite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1212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2978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3159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3065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63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Municipal</a:t>
                      </a:r>
                      <a:endParaRPr lang="en-US" sz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6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City of Spokane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93.5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1680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40.7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1654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6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Spokane County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4.31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792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66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Coeur d'Alene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63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Post Falls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63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Liberty lake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1085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63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HARSB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58.7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96.6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9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05800" cy="1143000"/>
          </a:xfrm>
        </p:spPr>
        <p:txBody>
          <a:bodyPr/>
          <a:lstStyle/>
          <a:p>
            <a:r>
              <a:rPr lang="en-US" dirty="0"/>
              <a:t>WWTP Graph: Routine Monitoring </a:t>
            </a:r>
            <a:r>
              <a:rPr lang="en-US" sz="3600" dirty="0"/>
              <a:t>Effluent Concentration: 3X Blank Correction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1050"/>
            <a:ext cx="5413375" cy="389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03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mnoTech_Color_Palette">
      <a:dk1>
        <a:sysClr val="windowText" lastClr="000000"/>
      </a:dk1>
      <a:lt1>
        <a:sysClr val="window" lastClr="FFFFFF"/>
      </a:lt1>
      <a:dk2>
        <a:srgbClr val="174A7C"/>
      </a:dk2>
      <a:lt2>
        <a:srgbClr val="8DC63F"/>
      </a:lt2>
      <a:accent1>
        <a:srgbClr val="56A0D3"/>
      </a:accent1>
      <a:accent2>
        <a:srgbClr val="CFE0F3"/>
      </a:accent2>
      <a:accent3>
        <a:srgbClr val="F3EA00"/>
      </a:accent3>
      <a:accent4>
        <a:srgbClr val="5B9B98"/>
      </a:accent4>
      <a:accent5>
        <a:srgbClr val="E7EFBC"/>
      </a:accent5>
      <a:accent6>
        <a:srgbClr val="88CBDF"/>
      </a:accent6>
      <a:hlink>
        <a:srgbClr val="7D3C4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7376</TotalTime>
  <Words>700</Words>
  <Application>Microsoft Office PowerPoint</Application>
  <PresentationFormat>On-screen Show (4:3)</PresentationFormat>
  <Paragraphs>339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Georgia</vt:lpstr>
      <vt:lpstr>Office Theme</vt:lpstr>
      <vt:lpstr>Technical Update</vt:lpstr>
      <vt:lpstr>Items</vt:lpstr>
      <vt:lpstr>Magnitude of Sources and Pathways Last Month’s Comments  </vt:lpstr>
      <vt:lpstr>Estimated Range of Mass of PCB in each Source Area Category</vt:lpstr>
      <vt:lpstr>Map of Delivery Pathways, Expressed as Ranges</vt:lpstr>
      <vt:lpstr>WWTP Table: Synoptic Surveys</vt:lpstr>
      <vt:lpstr>WWTP Graph: Synoptic Surveys</vt:lpstr>
      <vt:lpstr>WWTP Table: Routine Monitoring           Effluent Concentration (pg/l)</vt:lpstr>
      <vt:lpstr>WWTP Graph: Routine Monitoring Effluent Concentration: 3X Blank Correction</vt:lpstr>
      <vt:lpstr>WWTP Table: Routine Monitoring           Effluent Load (mg/day)</vt:lpstr>
      <vt:lpstr>Task 2a: Inventory of Control Actions </vt:lpstr>
      <vt:lpstr>Task 2b: Cost/Effectiveness of Control Actions </vt:lpstr>
      <vt:lpstr>Task 2b: Cost/Effectiveness of Control Actions </vt:lpstr>
      <vt:lpstr>Potential Fact Sheet Format</vt:lpstr>
      <vt:lpstr>Potential Summary Format</vt:lpstr>
      <vt:lpstr>Task 2b: Cost/Effectiveness of Control Actions </vt:lpstr>
      <vt:lpstr>Monthly Sampling Update</vt:lpstr>
    </vt:vector>
  </TitlesOfParts>
  <Company>LimnoTech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Blum  LimnoTech</dc:creator>
  <cp:lastModifiedBy>Kara Whitman</cp:lastModifiedBy>
  <cp:revision>189</cp:revision>
  <cp:lastPrinted>2013-09-23T22:03:40Z</cp:lastPrinted>
  <dcterms:created xsi:type="dcterms:W3CDTF">2013-04-08T15:53:49Z</dcterms:created>
  <dcterms:modified xsi:type="dcterms:W3CDTF">2016-06-15T15:09:23Z</dcterms:modified>
</cp:coreProperties>
</file>