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71" r:id="rId3"/>
    <p:sldId id="368" r:id="rId4"/>
    <p:sldId id="387" r:id="rId5"/>
    <p:sldId id="386" r:id="rId6"/>
    <p:sldId id="389" r:id="rId7"/>
    <p:sldId id="388" r:id="rId8"/>
    <p:sldId id="383" r:id="rId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4750" autoAdjust="0"/>
  </p:normalViewPr>
  <p:slideViewPr>
    <p:cSldViewPr showGuides="1">
      <p:cViewPr varScale="1">
        <p:scale>
          <a:sx n="69" d="100"/>
          <a:sy n="69" d="100"/>
        </p:scale>
        <p:origin x="1248" y="66"/>
      </p:cViewPr>
      <p:guideLst>
        <p:guide orient="horz" pos="2208"/>
        <p:guide pos="2880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40B02-39DB-4C57-AADB-62F5F8710F99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15583-E813-4A21-9D63-D65D0646B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8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6D5E5FC-D2DA-47F0-AFB8-36AAD6CC92E9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60DCBAC-3795-4607-9F68-616AED1FA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5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9105A-825B-4EE4-B9D6-0DE1C402528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02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685800"/>
            <a:ext cx="7162800" cy="1470025"/>
          </a:xfrm>
        </p:spPr>
        <p:txBody>
          <a:bodyPr wrap="square" anchor="t">
            <a:noAutofit/>
          </a:bodyPr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7162800" cy="1752600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28600"/>
            <a:ext cx="2286000" cy="7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2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840" y="304800"/>
            <a:ext cx="365760" cy="38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16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09360"/>
            <a:ext cx="9144000" cy="5486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0000">
                <a:schemeClr val="accent1"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15" y="6399389"/>
            <a:ext cx="365760" cy="3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5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09360"/>
            <a:ext cx="9144000" cy="548640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100000">
                <a:schemeClr val="tx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15" y="6399389"/>
            <a:ext cx="365760" cy="3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17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09360"/>
            <a:ext cx="9144000" cy="548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15" y="6399389"/>
            <a:ext cx="365760" cy="3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74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/>
              <a:t>Click To Edit Section Break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15" y="6399389"/>
            <a:ext cx="365760" cy="3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9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/>
              <a:t>Click To Edit Section Break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15" y="6399389"/>
            <a:ext cx="365760" cy="3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0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840" y="304800"/>
            <a:ext cx="365760" cy="38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6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tx2"/>
          </a:solidFill>
        </p:spPr>
        <p:txBody>
          <a:bodyPr anchor="t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tx2"/>
          </a:solidFill>
        </p:spPr>
        <p:txBody>
          <a:bodyPr anchor="t" anchorCtr="0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6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840" y="304800"/>
            <a:ext cx="365760" cy="38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1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275862D-E24D-4421-BAFC-8C07D5BE8C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5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1" r:id="rId5"/>
    <p:sldLayoutId id="2147483660" r:id="rId6"/>
    <p:sldLayoutId id="2147483652" r:id="rId7"/>
    <p:sldLayoutId id="2147483653" r:id="rId8"/>
    <p:sldLayoutId id="2147483654" r:id="rId9"/>
    <p:sldLayoutId id="2147483655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153400" cy="1089025"/>
          </a:xfrm>
        </p:spPr>
        <p:txBody>
          <a:bodyPr/>
          <a:lstStyle/>
          <a:p>
            <a:pPr algn="ctr"/>
            <a:r>
              <a:rPr lang="en-US" dirty="0"/>
              <a:t>Technical Updates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4953000" cy="25908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SRRTTF TTWG Meeting</a:t>
            </a:r>
          </a:p>
          <a:p>
            <a:pPr algn="ctr">
              <a:spcBef>
                <a:spcPts val="0"/>
              </a:spcBef>
            </a:pPr>
            <a:r>
              <a:rPr lang="en-US" dirty="0"/>
              <a:t>Dave Dilks </a:t>
            </a:r>
          </a:p>
          <a:p>
            <a:pPr algn="ctr">
              <a:spcBef>
                <a:spcPts val="0"/>
              </a:spcBef>
            </a:pPr>
            <a:r>
              <a:rPr lang="en-US" dirty="0"/>
              <a:t>July 6, 2016</a:t>
            </a:r>
          </a:p>
        </p:txBody>
      </p:sp>
    </p:spTree>
    <p:extLst>
      <p:ext uri="{BB962C8B-B14F-4D97-AF65-F5344CB8AC3E}">
        <p14:creationId xmlns:p14="http://schemas.microsoft.com/office/powerpoint/2010/main" val="3704327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34400" cy="4906962"/>
          </a:xfrm>
        </p:spPr>
        <p:txBody>
          <a:bodyPr>
            <a:normAutofit/>
          </a:bodyPr>
          <a:lstStyle/>
          <a:p>
            <a:r>
              <a:rPr lang="en-US" dirty="0"/>
              <a:t>Revisions to “Cost/Effectiveness of PCB Control Actions” memorandum</a:t>
            </a:r>
          </a:p>
          <a:p>
            <a:pPr lvl="1"/>
            <a:r>
              <a:rPr lang="en-US" dirty="0"/>
              <a:t>Edits that have been made</a:t>
            </a:r>
          </a:p>
          <a:p>
            <a:pPr lvl="1"/>
            <a:r>
              <a:rPr lang="en-US" dirty="0"/>
              <a:t>Comments that merit additional discussion</a:t>
            </a:r>
          </a:p>
          <a:p>
            <a:r>
              <a:rPr lang="en-US" dirty="0"/>
              <a:t>Monthly sampling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524"/>
            <a:ext cx="9144000" cy="1143000"/>
          </a:xfrm>
        </p:spPr>
        <p:txBody>
          <a:bodyPr/>
          <a:lstStyle/>
          <a:p>
            <a:r>
              <a:rPr lang="en-US" sz="3800" dirty="0"/>
              <a:t>Cost/Effectiveness of Control Actions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6962"/>
          </a:xfrm>
        </p:spPr>
        <p:txBody>
          <a:bodyPr>
            <a:normAutofit/>
          </a:bodyPr>
          <a:lstStyle/>
          <a:p>
            <a:r>
              <a:rPr lang="en-US" dirty="0"/>
              <a:t>June 22 draft edited in response to comments</a:t>
            </a:r>
          </a:p>
          <a:p>
            <a:pPr lvl="1"/>
            <a:r>
              <a:rPr lang="en-US" dirty="0"/>
              <a:t>Added new evaluation factor: “Time Frame”</a:t>
            </a:r>
          </a:p>
          <a:p>
            <a:pPr lvl="2"/>
            <a:r>
              <a:rPr lang="en-US" dirty="0"/>
              <a:t>How long will it take to implement and judge effectiveness?</a:t>
            </a:r>
          </a:p>
          <a:p>
            <a:pPr lvl="1"/>
            <a:r>
              <a:rPr lang="en-US" dirty="0"/>
              <a:t>Explicitly recognized that the majority of Control Actions are acting upon pathways of uncertain magnitude</a:t>
            </a:r>
          </a:p>
          <a:p>
            <a:pPr lvl="2"/>
            <a:r>
              <a:rPr lang="en-US" dirty="0"/>
              <a:t>Updated Appendix A to reflect this uncertainty</a:t>
            </a:r>
          </a:p>
        </p:txBody>
      </p:sp>
    </p:spTree>
    <p:extLst>
      <p:ext uri="{BB962C8B-B14F-4D97-AF65-F5344CB8AC3E}">
        <p14:creationId xmlns:p14="http://schemas.microsoft.com/office/powerpoint/2010/main" val="2018528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819400" cy="1143000"/>
          </a:xfrm>
        </p:spPr>
        <p:txBody>
          <a:bodyPr/>
          <a:lstStyle/>
          <a:p>
            <a:r>
              <a:rPr lang="en-US" dirty="0"/>
              <a:t>Revised Appendix 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21920"/>
            <a:ext cx="5130307" cy="658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925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800" dirty="0"/>
              <a:t>Cost/Effectiveness of Control Actions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/>
              <a:t>Additional edits</a:t>
            </a:r>
          </a:p>
          <a:p>
            <a:pPr lvl="1"/>
            <a:r>
              <a:rPr lang="en-US" dirty="0"/>
              <a:t>More detailed descriptions in Fact Sheets</a:t>
            </a:r>
          </a:p>
          <a:p>
            <a:pPr lvl="2"/>
            <a:r>
              <a:rPr lang="en-US" dirty="0"/>
              <a:t>Added missing fact sheet on Education on Septic Discharge</a:t>
            </a:r>
          </a:p>
          <a:p>
            <a:pPr lvl="1"/>
            <a:r>
              <a:rPr lang="en-US" dirty="0"/>
              <a:t>Added strengths and weaknesses of “Lessons Learned from Other Sites”</a:t>
            </a:r>
          </a:p>
          <a:p>
            <a:pPr lvl="1"/>
            <a:r>
              <a:rPr lang="en-US" dirty="0"/>
              <a:t>Added concluding section of Future Steps</a:t>
            </a:r>
          </a:p>
          <a:p>
            <a:pPr lvl="2"/>
            <a:r>
              <a:rPr lang="en-US" dirty="0"/>
              <a:t>Reminder that Comprehensive Plan will include Timelines, Milestones, and Effectiveness Monitoring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8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/>
          <a:lstStyle/>
          <a:p>
            <a:r>
              <a:rPr lang="en-US" dirty="0"/>
              <a:t>Suggestions Meriting Discussion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Merge some similar Control Actions</a:t>
            </a:r>
          </a:p>
          <a:p>
            <a:pPr lvl="1"/>
            <a:r>
              <a:rPr lang="en-US" dirty="0"/>
              <a:t>“Street sweeping” and “Catch basin clean out”</a:t>
            </a:r>
          </a:p>
          <a:p>
            <a:pPr lvl="1"/>
            <a:r>
              <a:rPr lang="en-US" dirty="0"/>
              <a:t>“Survey of local utilities for electrical equipment” and “Leak prevention/detection in electrical equipment”</a:t>
            </a:r>
          </a:p>
          <a:p>
            <a:pPr lvl="1"/>
            <a:r>
              <a:rPr lang="en-US" dirty="0"/>
              <a:t>“PCB product information” and “Purchasing standards”</a:t>
            </a:r>
          </a:p>
          <a:p>
            <a:r>
              <a:rPr lang="en-US" dirty="0"/>
              <a:t>Reconsider addition of “Education About Filtering of Post-Consumer Paper Products”</a:t>
            </a:r>
          </a:p>
          <a:p>
            <a:pPr lvl="1"/>
            <a:r>
              <a:rPr lang="en-US" dirty="0"/>
              <a:t>Moving the problem from garbage to the air?</a:t>
            </a:r>
          </a:p>
        </p:txBody>
      </p:sp>
    </p:spTree>
    <p:extLst>
      <p:ext uri="{BB962C8B-B14F-4D97-AF65-F5344CB8AC3E}">
        <p14:creationId xmlns:p14="http://schemas.microsoft.com/office/powerpoint/2010/main" val="2949086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any comments to be incorporated for the workshop prior to July 20 meeting</a:t>
            </a:r>
          </a:p>
        </p:txBody>
      </p:sp>
    </p:spTree>
    <p:extLst>
      <p:ext uri="{BB962C8B-B14F-4D97-AF65-F5344CB8AC3E}">
        <p14:creationId xmlns:p14="http://schemas.microsoft.com/office/powerpoint/2010/main" val="712705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/>
              <a:t>Results from May monitoring have been obtained</a:t>
            </a:r>
          </a:p>
          <a:p>
            <a:pPr lvl="1"/>
            <a:r>
              <a:rPr lang="en-US" dirty="0"/>
              <a:t>River concentrations are starting to increase</a:t>
            </a:r>
          </a:p>
          <a:p>
            <a:pPr lvl="1"/>
            <a:r>
              <a:rPr lang="en-US" dirty="0"/>
              <a:t>Laboratory blanks are also higher </a:t>
            </a:r>
            <a:r>
              <a:rPr lang="en-US"/>
              <a:t>this batch</a:t>
            </a:r>
            <a:endParaRPr lang="en-US" dirty="0"/>
          </a:p>
          <a:p>
            <a:pPr lvl="1"/>
            <a:r>
              <a:rPr lang="en-US" dirty="0"/>
              <a:t>Data will be distributed after initial QA</a:t>
            </a:r>
          </a:p>
          <a:p>
            <a:r>
              <a:rPr lang="en-US" dirty="0"/>
              <a:t>Will make recommendations regarding fall monitoring after June data is received and assessed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534400" cy="1143000"/>
          </a:xfrm>
        </p:spPr>
        <p:txBody>
          <a:bodyPr/>
          <a:lstStyle/>
          <a:p>
            <a:r>
              <a:rPr lang="en-US" sz="3800" dirty="0"/>
              <a:t>Monthly Monitoring Update</a:t>
            </a:r>
          </a:p>
        </p:txBody>
      </p:sp>
    </p:spTree>
    <p:extLst>
      <p:ext uri="{BB962C8B-B14F-4D97-AF65-F5344CB8AC3E}">
        <p14:creationId xmlns:p14="http://schemas.microsoft.com/office/powerpoint/2010/main" val="3009070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mnoTech_Color_Palette">
      <a:dk1>
        <a:sysClr val="windowText" lastClr="000000"/>
      </a:dk1>
      <a:lt1>
        <a:sysClr val="window" lastClr="FFFFFF"/>
      </a:lt1>
      <a:dk2>
        <a:srgbClr val="174A7C"/>
      </a:dk2>
      <a:lt2>
        <a:srgbClr val="8DC63F"/>
      </a:lt2>
      <a:accent1>
        <a:srgbClr val="56A0D3"/>
      </a:accent1>
      <a:accent2>
        <a:srgbClr val="CFE0F3"/>
      </a:accent2>
      <a:accent3>
        <a:srgbClr val="F3EA00"/>
      </a:accent3>
      <a:accent4>
        <a:srgbClr val="5B9B98"/>
      </a:accent4>
      <a:accent5>
        <a:srgbClr val="E7EFBC"/>
      </a:accent5>
      <a:accent6>
        <a:srgbClr val="88CBDF"/>
      </a:accent6>
      <a:hlink>
        <a:srgbClr val="7D3C4A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7622</TotalTime>
  <Words>271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Technical Updates </vt:lpstr>
      <vt:lpstr>Items</vt:lpstr>
      <vt:lpstr>Cost/Effectiveness of Control Actions </vt:lpstr>
      <vt:lpstr>Revised Appendix A</vt:lpstr>
      <vt:lpstr>Cost/Effectiveness of Control Actions </vt:lpstr>
      <vt:lpstr>Suggestions Meriting Discussion </vt:lpstr>
      <vt:lpstr>Comment Schedule</vt:lpstr>
      <vt:lpstr>Monthly Monitoring Update</vt:lpstr>
    </vt:vector>
  </TitlesOfParts>
  <Company>LimnoTech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Blum  LimnoTech</dc:creator>
  <cp:lastModifiedBy>Kara Whitman</cp:lastModifiedBy>
  <cp:revision>214</cp:revision>
  <cp:lastPrinted>2013-09-23T22:03:40Z</cp:lastPrinted>
  <dcterms:created xsi:type="dcterms:W3CDTF">2013-04-08T15:53:49Z</dcterms:created>
  <dcterms:modified xsi:type="dcterms:W3CDTF">2016-07-06T16:32:34Z</dcterms:modified>
</cp:coreProperties>
</file>