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86" r:id="rId3"/>
    <p:sldId id="383" r:id="rId4"/>
    <p:sldId id="387" r:id="rId5"/>
    <p:sldId id="385" r:id="rId6"/>
    <p:sldId id="390" r:id="rId7"/>
    <p:sldId id="388" r:id="rId8"/>
    <p:sldId id="384" r:id="rId9"/>
    <p:sldId id="391" r:id="rId10"/>
    <p:sldId id="392" r:id="rId11"/>
    <p:sldId id="393" r:id="rId1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  <p15:guide id="3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4750" autoAdjust="0"/>
  </p:normalViewPr>
  <p:slideViewPr>
    <p:cSldViewPr showGuides="1">
      <p:cViewPr varScale="1">
        <p:scale>
          <a:sx n="62" d="100"/>
          <a:sy n="62" d="100"/>
        </p:scale>
        <p:origin x="612" y="66"/>
      </p:cViewPr>
      <p:guideLst>
        <p:guide orient="horz" pos="2208"/>
        <p:guide pos="2880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ltifile03.limno.com\surface\SRRTTF4\PCB%20Transfer\Spokane%20River%20Flow%20Summary%20from%201969_d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v>Observed</c:v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B0F0"/>
              </a:solidFill>
              <a:ln w="9525">
                <a:solidFill>
                  <a:srgbClr val="00B0F0"/>
                </a:solidFill>
              </a:ln>
              <a:effectLst/>
            </c:spPr>
          </c:marker>
          <c:dPt>
            <c:idx val="7"/>
            <c:marker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F011-4E3A-B6F5-2D9F7F559FFE}"/>
              </c:ext>
            </c:extLst>
          </c:dPt>
          <c:dPt>
            <c:idx val="8"/>
            <c:marker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F011-4E3A-B6F5-2D9F7F559FFE}"/>
              </c:ext>
            </c:extLst>
          </c:dPt>
          <c:dPt>
            <c:idx val="9"/>
            <c:marker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F011-4E3A-B6F5-2D9F7F559FFE}"/>
              </c:ext>
            </c:extLst>
          </c:dPt>
          <c:cat>
            <c:strRef>
              <c:f>Sheet1!$G$3:$P$3</c:f>
              <c:strCache>
                <c:ptCount val="10"/>
                <c:pt idx="0">
                  <c:v>May  2014</c:v>
                </c:pt>
                <c:pt idx="1">
                  <c:v>August  2014</c:v>
                </c:pt>
                <c:pt idx="2">
                  <c:v>August  2015</c:v>
                </c:pt>
                <c:pt idx="3">
                  <c:v> March 2016</c:v>
                </c:pt>
                <c:pt idx="4">
                  <c:v> April 2016</c:v>
                </c:pt>
                <c:pt idx="5">
                  <c:v>May 2016</c:v>
                </c:pt>
                <c:pt idx="6">
                  <c:v>June 2016</c:v>
                </c:pt>
                <c:pt idx="7">
                  <c:v>Avg. Oct.</c:v>
                </c:pt>
                <c:pt idx="8">
                  <c:v>Avg. Nov.</c:v>
                </c:pt>
                <c:pt idx="9">
                  <c:v>Avg. Dec.</c:v>
                </c:pt>
              </c:strCache>
            </c:strRef>
          </c:cat>
          <c:val>
            <c:numRef>
              <c:f>Sheet1!$G$5:$P$5</c:f>
              <c:numCache>
                <c:formatCode>0</c:formatCode>
                <c:ptCount val="10"/>
                <c:pt idx="0">
                  <c:v>17900</c:v>
                </c:pt>
                <c:pt idx="1">
                  <c:v>1060</c:v>
                </c:pt>
                <c:pt idx="2">
                  <c:v>694</c:v>
                </c:pt>
                <c:pt idx="3" formatCode="General">
                  <c:v>15400</c:v>
                </c:pt>
                <c:pt idx="4" formatCode="General">
                  <c:v>15000</c:v>
                </c:pt>
                <c:pt idx="5" formatCode="General">
                  <c:v>8180</c:v>
                </c:pt>
                <c:pt idx="6" formatCode="General">
                  <c:v>2360</c:v>
                </c:pt>
                <c:pt idx="7">
                  <c:v>2260</c:v>
                </c:pt>
                <c:pt idx="8" formatCode="General">
                  <c:v>3309.2820512820513</c:v>
                </c:pt>
                <c:pt idx="9">
                  <c:v>5259.7937499999998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011-4E3A-B6F5-2D9F7F559F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4190472"/>
        <c:axId val="354191256"/>
      </c:lineChart>
      <c:catAx>
        <c:axId val="354190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4191256"/>
        <c:crosses val="autoZero"/>
        <c:auto val="1"/>
        <c:lblAlgn val="ctr"/>
        <c:lblOffset val="100"/>
        <c:noMultiLvlLbl val="0"/>
      </c:catAx>
      <c:valAx>
        <c:axId val="354191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River Flow (cfs)</a:t>
                </a:r>
              </a:p>
            </c:rich>
          </c:tx>
          <c:overlay val="0"/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4190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40B02-39DB-4C57-AADB-62F5F8710F99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15583-E813-4A21-9D63-D65D0646B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81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6D5E5FC-D2DA-47F0-AFB8-36AAD6CC92E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60DCBAC-3795-4607-9F68-616AED1FAF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54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685800"/>
            <a:ext cx="7162800" cy="1470025"/>
          </a:xfrm>
        </p:spPr>
        <p:txBody>
          <a:bodyPr wrap="square" anchor="t">
            <a:noAutofit/>
          </a:bodyPr>
          <a:lstStyle>
            <a:lvl1pPr algn="l"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7162800" cy="1752600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28600"/>
            <a:ext cx="2286000" cy="79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72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FDE73-81EE-43BA-99FF-FEE7DD0A5EAA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840" y="304800"/>
            <a:ext cx="365760" cy="38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16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309360"/>
            <a:ext cx="9144000" cy="54864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0000">
                <a:schemeClr val="accent1"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FDE73-81EE-43BA-99FF-FEE7DD0A5EAA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715" y="6399389"/>
            <a:ext cx="365760" cy="38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95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309360"/>
            <a:ext cx="9144000" cy="548640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25000">
                <a:schemeClr val="tx2">
                  <a:lumMod val="60000"/>
                  <a:lumOff val="40000"/>
                </a:schemeClr>
              </a:gs>
              <a:gs pos="100000">
                <a:schemeClr val="tx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FDE73-81EE-43BA-99FF-FEE7DD0A5EAA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715" y="6399389"/>
            <a:ext cx="365760" cy="38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17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309360"/>
            <a:ext cx="9144000" cy="548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FDE73-81EE-43BA-99FF-FEE7DD0A5EAA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715" y="6399389"/>
            <a:ext cx="365760" cy="38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74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85800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/>
              <a:t>Click To Edit Section Break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FDE73-81EE-43BA-99FF-FEE7DD0A5EAA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715" y="6399389"/>
            <a:ext cx="365760" cy="38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091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85800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/>
              <a:t>Click To Edit Section Break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FDE73-81EE-43BA-99FF-FEE7DD0A5EAA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715" y="6399389"/>
            <a:ext cx="365760" cy="38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20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FDE73-81EE-43BA-99FF-FEE7DD0A5EAA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840" y="304800"/>
            <a:ext cx="365760" cy="38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86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tx2"/>
          </a:solidFill>
        </p:spPr>
        <p:txBody>
          <a:bodyPr anchor="t">
            <a:no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tx2"/>
          </a:solidFill>
        </p:spPr>
        <p:txBody>
          <a:bodyPr anchor="t" anchorCtr="0">
            <a:no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FDE73-81EE-43BA-99FF-FEE7DD0A5EAA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65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FDE73-81EE-43BA-99FF-FEE7DD0A5EAA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840" y="304800"/>
            <a:ext cx="365760" cy="38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61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275862D-E24D-4421-BAFC-8C07D5BE8C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85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51" r:id="rId5"/>
    <p:sldLayoutId id="2147483660" r:id="rId6"/>
    <p:sldLayoutId id="2147483652" r:id="rId7"/>
    <p:sldLayoutId id="2147483653" r:id="rId8"/>
    <p:sldLayoutId id="2147483654" r:id="rId9"/>
    <p:sldLayoutId id="2147483655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8153400" cy="1089025"/>
          </a:xfrm>
        </p:spPr>
        <p:txBody>
          <a:bodyPr/>
          <a:lstStyle/>
          <a:p>
            <a:pPr algn="ctr"/>
            <a:r>
              <a:rPr lang="en-US" dirty="0"/>
              <a:t>Monthly Monitoring Recommendations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200400"/>
            <a:ext cx="4953000" cy="25908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dirty="0"/>
              <a:t>SRRTTF TTWG Meeting</a:t>
            </a:r>
          </a:p>
          <a:p>
            <a:pPr algn="ctr">
              <a:spcBef>
                <a:spcPts val="0"/>
              </a:spcBef>
            </a:pPr>
            <a:r>
              <a:rPr lang="en-US" dirty="0"/>
              <a:t>Dave Dilks </a:t>
            </a:r>
          </a:p>
          <a:p>
            <a:pPr algn="ctr">
              <a:spcBef>
                <a:spcPts val="0"/>
              </a:spcBef>
            </a:pPr>
            <a:r>
              <a:rPr lang="en-US" dirty="0"/>
              <a:t>September 7, 2016</a:t>
            </a:r>
          </a:p>
        </p:txBody>
      </p:sp>
    </p:spTree>
    <p:extLst>
      <p:ext uri="{BB962C8B-B14F-4D97-AF65-F5344CB8AC3E}">
        <p14:creationId xmlns:p14="http://schemas.microsoft.com/office/powerpoint/2010/main" val="3704327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2024369"/>
              </p:ext>
            </p:extLst>
          </p:nvPr>
        </p:nvGraphicFramePr>
        <p:xfrm>
          <a:off x="1371600" y="1744980"/>
          <a:ext cx="5985510" cy="3817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6"/>
          <p:cNvSpPr txBox="1"/>
          <p:nvPr/>
        </p:nvSpPr>
        <p:spPr>
          <a:xfrm>
            <a:off x="4693920" y="2225040"/>
            <a:ext cx="2369820" cy="190500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>
                <a:solidFill>
                  <a:schemeClr val="tx2">
                    <a:lumMod val="60000"/>
                    <a:lumOff val="40000"/>
                  </a:schemeClr>
                </a:solidFill>
              </a:rPr>
              <a:t>Sampled Events        </a:t>
            </a:r>
            <a:r>
              <a:rPr lang="en-US" sz="1100">
                <a:solidFill>
                  <a:srgbClr val="FF0000"/>
                </a:solidFill>
              </a:rPr>
              <a:t>Future</a:t>
            </a:r>
            <a:r>
              <a:rPr lang="en-US" sz="1100" baseline="0">
                <a:solidFill>
                  <a:srgbClr val="FF0000"/>
                </a:solidFill>
              </a:rPr>
              <a:t> Events</a:t>
            </a:r>
            <a:endParaRPr lang="en-US" sz="110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791200" y="1744980"/>
            <a:ext cx="0" cy="32842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5399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001000" cy="4525963"/>
          </a:xfrm>
        </p:spPr>
        <p:txBody>
          <a:bodyPr>
            <a:normAutofit/>
          </a:bodyPr>
          <a:lstStyle/>
          <a:p>
            <a:r>
              <a:rPr lang="en-US" dirty="0"/>
              <a:t>Recommending October and November</a:t>
            </a:r>
          </a:p>
          <a:p>
            <a:pPr lvl="1"/>
            <a:r>
              <a:rPr lang="en-US" dirty="0"/>
              <a:t>November gives higher flow and chance of rain</a:t>
            </a:r>
          </a:p>
          <a:p>
            <a:pPr lvl="1"/>
            <a:r>
              <a:rPr lang="en-US" dirty="0"/>
              <a:t>Given implicit intent to sample river during wet weather, slight preference for October over December 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534400" cy="1143000"/>
          </a:xfrm>
        </p:spPr>
        <p:txBody>
          <a:bodyPr/>
          <a:lstStyle/>
          <a:p>
            <a:r>
              <a:rPr lang="en-US" sz="3800" dirty="0"/>
              <a:t>Question #2: Which Months?</a:t>
            </a:r>
          </a:p>
        </p:txBody>
      </p:sp>
    </p:spTree>
    <p:extLst>
      <p:ext uri="{BB962C8B-B14F-4D97-AF65-F5344CB8AC3E}">
        <p14:creationId xmlns:p14="http://schemas.microsoft.com/office/powerpoint/2010/main" val="1603653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Presentation of data collected to date, and corresponding flow conditions </a:t>
            </a:r>
          </a:p>
          <a:p>
            <a:r>
              <a:rPr lang="en-US" dirty="0"/>
              <a:t>Decisions needed on if and when to sample this fall</a:t>
            </a:r>
          </a:p>
        </p:txBody>
      </p:sp>
    </p:spTree>
    <p:extLst>
      <p:ext uri="{BB962C8B-B14F-4D97-AF65-F5344CB8AC3E}">
        <p14:creationId xmlns:p14="http://schemas.microsoft.com/office/powerpoint/2010/main" val="1729446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/>
              <a:t>Determine seasonal variability in river PCB concentrations</a:t>
            </a:r>
          </a:p>
          <a:p>
            <a:pPr lvl="1"/>
            <a:r>
              <a:rPr lang="en-US" dirty="0"/>
              <a:t>Provide data at higher flows than synoptic surveys</a:t>
            </a:r>
          </a:p>
          <a:p>
            <a:r>
              <a:rPr lang="en-US" dirty="0"/>
              <a:t>“Informal” objective </a:t>
            </a:r>
          </a:p>
          <a:p>
            <a:pPr lvl="1"/>
            <a:r>
              <a:rPr lang="en-US" dirty="0"/>
              <a:t>Opportunistically assess river concentrations during wet weather conditions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534400" cy="1143000"/>
          </a:xfrm>
        </p:spPr>
        <p:txBody>
          <a:bodyPr/>
          <a:lstStyle/>
          <a:p>
            <a:r>
              <a:rPr lang="en-US" sz="3800" dirty="0"/>
              <a:t>Monthly Monitoring Objective</a:t>
            </a:r>
          </a:p>
        </p:txBody>
      </p:sp>
    </p:spTree>
    <p:extLst>
      <p:ext uri="{BB962C8B-B14F-4D97-AF65-F5344CB8AC3E}">
        <p14:creationId xmlns:p14="http://schemas.microsoft.com/office/powerpoint/2010/main" val="3009070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/>
              <a:t>Tiered schedule</a:t>
            </a:r>
          </a:p>
          <a:p>
            <a:pPr lvl="1"/>
            <a:r>
              <a:rPr lang="en-US" dirty="0"/>
              <a:t>Monitor during Spring 2016</a:t>
            </a:r>
          </a:p>
          <a:p>
            <a:pPr lvl="1"/>
            <a:r>
              <a:rPr lang="en-US" dirty="0"/>
              <a:t>Assess data during Summer 2016</a:t>
            </a:r>
          </a:p>
          <a:p>
            <a:pPr lvl="1"/>
            <a:r>
              <a:rPr lang="en-US" dirty="0"/>
              <a:t>Decide if Fall 2016 monitoring is worthwhile</a:t>
            </a:r>
          </a:p>
          <a:p>
            <a:r>
              <a:rPr lang="en-US" dirty="0"/>
              <a:t>Decisions needed</a:t>
            </a:r>
          </a:p>
          <a:p>
            <a:pPr lvl="1"/>
            <a:r>
              <a:rPr lang="en-US" dirty="0"/>
              <a:t>Sample this fall, or not?</a:t>
            </a:r>
          </a:p>
          <a:p>
            <a:pPr lvl="1"/>
            <a:r>
              <a:rPr lang="en-US" dirty="0"/>
              <a:t>If so, which months?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534400" cy="1143000"/>
          </a:xfrm>
        </p:spPr>
        <p:txBody>
          <a:bodyPr/>
          <a:lstStyle/>
          <a:p>
            <a:r>
              <a:rPr lang="en-US" sz="3800" dirty="0"/>
              <a:t>Monthly Monitoring Scope</a:t>
            </a:r>
          </a:p>
        </p:txBody>
      </p:sp>
    </p:spTree>
    <p:extLst>
      <p:ext uri="{BB962C8B-B14F-4D97-AF65-F5344CB8AC3E}">
        <p14:creationId xmlns:p14="http://schemas.microsoft.com/office/powerpoint/2010/main" val="571455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/>
              <a:t>Concentrations leaving Lake Coeur d’Alene remain low, similar to synoptic surveys</a:t>
            </a:r>
          </a:p>
          <a:p>
            <a:r>
              <a:rPr lang="en-US" dirty="0"/>
              <a:t>Concentration near Spokane are somewhat lower than for synoptic surveys</a:t>
            </a:r>
          </a:p>
          <a:p>
            <a:pPr lvl="1"/>
            <a:r>
              <a:rPr lang="en-US" dirty="0"/>
              <a:t>Higher flows give greater dilution of existing sources</a:t>
            </a:r>
          </a:p>
          <a:p>
            <a:r>
              <a:rPr lang="en-US" dirty="0"/>
              <a:t>Latah Ck. concentrations  are uniformly low</a:t>
            </a:r>
          </a:p>
          <a:p>
            <a:pPr lvl="1"/>
            <a:r>
              <a:rPr lang="en-US" dirty="0"/>
              <a:t>Even in response to one “wet weather” event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/>
          <a:lstStyle/>
          <a:p>
            <a:r>
              <a:rPr lang="en-US" sz="3800" dirty="0"/>
              <a:t>Findings to Date from Monthly Monitoring</a:t>
            </a:r>
          </a:p>
        </p:txBody>
      </p:sp>
    </p:spTree>
    <p:extLst>
      <p:ext uri="{BB962C8B-B14F-4D97-AF65-F5344CB8AC3E}">
        <p14:creationId xmlns:p14="http://schemas.microsoft.com/office/powerpoint/2010/main" val="4222564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145177"/>
            <a:ext cx="8534400" cy="1143000"/>
          </a:xfrm>
        </p:spPr>
        <p:txBody>
          <a:bodyPr/>
          <a:lstStyle/>
          <a:p>
            <a:r>
              <a:rPr lang="en-US" sz="3800" dirty="0"/>
              <a:t>Comparison of 2016 to Synoptic Surveys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830" y="761769"/>
            <a:ext cx="7803372" cy="49802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3352" y="1254799"/>
            <a:ext cx="180975" cy="266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1231311"/>
            <a:ext cx="245899" cy="2641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9855" y="1240511"/>
            <a:ext cx="276225" cy="2952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742497" y="1447099"/>
            <a:ext cx="5309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2014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74059" y="1451157"/>
            <a:ext cx="5309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2016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28666" y="1452251"/>
            <a:ext cx="5309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2015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24320" y="1645079"/>
            <a:ext cx="3218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Median and inter-quartile range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324320" y="1219200"/>
            <a:ext cx="2524280" cy="73365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56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/>
          <a:lstStyle/>
          <a:p>
            <a:r>
              <a:rPr lang="en-US" sz="3800" dirty="0"/>
              <a:t>Observed 2016 Concentrations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370910"/>
            <a:ext cx="5562600" cy="422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958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534400" cy="4678362"/>
          </a:xfrm>
        </p:spPr>
        <p:txBody>
          <a:bodyPr>
            <a:normAutofit/>
          </a:bodyPr>
          <a:lstStyle/>
          <a:p>
            <a:r>
              <a:rPr lang="en-US" dirty="0"/>
              <a:t>SRRTTF made decision last May that June monitoring was worthwhile, even though snowpack had largely melted by then</a:t>
            </a:r>
          </a:p>
          <a:p>
            <a:pPr lvl="1"/>
            <a:r>
              <a:rPr lang="en-US" dirty="0"/>
              <a:t>Consensus that monthly monitoring was filling a data gap </a:t>
            </a:r>
          </a:p>
          <a:p>
            <a:r>
              <a:rPr lang="en-US" dirty="0"/>
              <a:t>Data collected to date provide useful information</a:t>
            </a:r>
          </a:p>
          <a:p>
            <a:r>
              <a:rPr lang="en-US" dirty="0"/>
              <a:t>Recommend sampling for fall months</a:t>
            </a:r>
          </a:p>
          <a:p>
            <a:pPr lvl="1"/>
            <a:r>
              <a:rPr lang="en-US" dirty="0"/>
              <a:t>i.e. maintain existing scope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534400" cy="1143000"/>
          </a:xfrm>
        </p:spPr>
        <p:txBody>
          <a:bodyPr/>
          <a:lstStyle/>
          <a:p>
            <a:r>
              <a:rPr lang="en-US" sz="3800" dirty="0"/>
              <a:t>Question #1: Sample This Fall?</a:t>
            </a:r>
          </a:p>
        </p:txBody>
      </p:sp>
    </p:spTree>
    <p:extLst>
      <p:ext uri="{BB962C8B-B14F-4D97-AF65-F5344CB8AC3E}">
        <p14:creationId xmlns:p14="http://schemas.microsoft.com/office/powerpoint/2010/main" val="2296053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467600" cy="4525963"/>
          </a:xfrm>
        </p:spPr>
        <p:txBody>
          <a:bodyPr>
            <a:normAutofit/>
          </a:bodyPr>
          <a:lstStyle/>
          <a:p>
            <a:r>
              <a:rPr lang="en-US" dirty="0"/>
              <a:t>Two months of sampling left in Scope </a:t>
            </a:r>
          </a:p>
          <a:p>
            <a:pPr lvl="1"/>
            <a:r>
              <a:rPr lang="en-US" dirty="0"/>
              <a:t>Choose between October, November, and December</a:t>
            </a:r>
          </a:p>
          <a:p>
            <a:r>
              <a:rPr lang="en-US" dirty="0"/>
              <a:t>Trade-off between expected flow and likelihood of rainfall</a:t>
            </a:r>
          </a:p>
          <a:p>
            <a:pPr lvl="1"/>
            <a:r>
              <a:rPr lang="en-US" dirty="0"/>
              <a:t>Highest likelihood of unique flow range:</a:t>
            </a:r>
          </a:p>
          <a:p>
            <a:pPr lvl="2"/>
            <a:r>
              <a:rPr lang="en-US" dirty="0"/>
              <a:t>November and December</a:t>
            </a:r>
          </a:p>
          <a:p>
            <a:pPr lvl="1"/>
            <a:r>
              <a:rPr lang="en-US" dirty="0"/>
              <a:t>Best chance of opportunistic rain event:</a:t>
            </a:r>
          </a:p>
          <a:p>
            <a:pPr lvl="2"/>
            <a:r>
              <a:rPr lang="en-US" dirty="0"/>
              <a:t>November and December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534400" cy="1143000"/>
          </a:xfrm>
        </p:spPr>
        <p:txBody>
          <a:bodyPr/>
          <a:lstStyle/>
          <a:p>
            <a:r>
              <a:rPr lang="en-US" sz="3800" dirty="0"/>
              <a:t>Question #2: Which Months?</a:t>
            </a:r>
          </a:p>
        </p:txBody>
      </p:sp>
    </p:spTree>
    <p:extLst>
      <p:ext uri="{BB962C8B-B14F-4D97-AF65-F5344CB8AC3E}">
        <p14:creationId xmlns:p14="http://schemas.microsoft.com/office/powerpoint/2010/main" val="1072337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mnoTech_Color_Palette">
      <a:dk1>
        <a:sysClr val="windowText" lastClr="000000"/>
      </a:dk1>
      <a:lt1>
        <a:sysClr val="window" lastClr="FFFFFF"/>
      </a:lt1>
      <a:dk2>
        <a:srgbClr val="174A7C"/>
      </a:dk2>
      <a:lt2>
        <a:srgbClr val="8DC63F"/>
      </a:lt2>
      <a:accent1>
        <a:srgbClr val="56A0D3"/>
      </a:accent1>
      <a:accent2>
        <a:srgbClr val="CFE0F3"/>
      </a:accent2>
      <a:accent3>
        <a:srgbClr val="F3EA00"/>
      </a:accent3>
      <a:accent4>
        <a:srgbClr val="5B9B98"/>
      </a:accent4>
      <a:accent5>
        <a:srgbClr val="E7EFBC"/>
      </a:accent5>
      <a:accent6>
        <a:srgbClr val="88CBDF"/>
      </a:accent6>
      <a:hlink>
        <a:srgbClr val="7D3C4A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7823</TotalTime>
  <Words>316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Monthly Monitoring Recommendations </vt:lpstr>
      <vt:lpstr>Outline</vt:lpstr>
      <vt:lpstr>Monthly Monitoring Objective</vt:lpstr>
      <vt:lpstr>Monthly Monitoring Scope</vt:lpstr>
      <vt:lpstr>Findings to Date from Monthly Monitoring</vt:lpstr>
      <vt:lpstr>Comparison of 2016 to Synoptic Surveys</vt:lpstr>
      <vt:lpstr>Observed 2016 Concentrations</vt:lpstr>
      <vt:lpstr>Question #1: Sample This Fall?</vt:lpstr>
      <vt:lpstr>Question #2: Which Months?</vt:lpstr>
      <vt:lpstr>PowerPoint Presentation</vt:lpstr>
      <vt:lpstr>Question #2: Which Months?</vt:lpstr>
    </vt:vector>
  </TitlesOfParts>
  <Company>LimnoTech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Blum  LimnoTech</dc:creator>
  <cp:lastModifiedBy>Kara Whitman</cp:lastModifiedBy>
  <cp:revision>227</cp:revision>
  <cp:lastPrinted>2013-09-23T22:03:40Z</cp:lastPrinted>
  <dcterms:created xsi:type="dcterms:W3CDTF">2013-04-08T15:53:49Z</dcterms:created>
  <dcterms:modified xsi:type="dcterms:W3CDTF">2016-09-01T00:17:59Z</dcterms:modified>
</cp:coreProperties>
</file>