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20116800" cy="31089600"/>
  <p:notesSz cx="6858000" cy="9144000"/>
  <p:defaultTextStyle>
    <a:defPPr>
      <a:defRPr lang="en-US"/>
    </a:defPPr>
    <a:lvl1pPr marL="0" algn="l" defTabSz="2926080" rtl="0" eaLnBrk="1" latinLnBrk="0" hangingPunct="1">
      <a:defRPr sz="5800" kern="1200">
        <a:solidFill>
          <a:schemeClr val="tx1"/>
        </a:solidFill>
        <a:latin typeface="+mn-lt"/>
        <a:ea typeface="+mn-ea"/>
        <a:cs typeface="+mn-cs"/>
      </a:defRPr>
    </a:lvl1pPr>
    <a:lvl2pPr marL="1463040" algn="l" defTabSz="2926080" rtl="0" eaLnBrk="1" latinLnBrk="0" hangingPunct="1">
      <a:defRPr sz="5800" kern="1200">
        <a:solidFill>
          <a:schemeClr val="tx1"/>
        </a:solidFill>
        <a:latin typeface="+mn-lt"/>
        <a:ea typeface="+mn-ea"/>
        <a:cs typeface="+mn-cs"/>
      </a:defRPr>
    </a:lvl2pPr>
    <a:lvl3pPr marL="2926080" algn="l" defTabSz="2926080" rtl="0" eaLnBrk="1" latinLnBrk="0" hangingPunct="1">
      <a:defRPr sz="5800" kern="1200">
        <a:solidFill>
          <a:schemeClr val="tx1"/>
        </a:solidFill>
        <a:latin typeface="+mn-lt"/>
        <a:ea typeface="+mn-ea"/>
        <a:cs typeface="+mn-cs"/>
      </a:defRPr>
    </a:lvl3pPr>
    <a:lvl4pPr marL="4389120" algn="l" defTabSz="2926080" rtl="0" eaLnBrk="1" latinLnBrk="0" hangingPunct="1">
      <a:defRPr sz="5800" kern="1200">
        <a:solidFill>
          <a:schemeClr val="tx1"/>
        </a:solidFill>
        <a:latin typeface="+mn-lt"/>
        <a:ea typeface="+mn-ea"/>
        <a:cs typeface="+mn-cs"/>
      </a:defRPr>
    </a:lvl4pPr>
    <a:lvl5pPr marL="5852160" algn="l" defTabSz="2926080" rtl="0" eaLnBrk="1" latinLnBrk="0" hangingPunct="1">
      <a:defRPr sz="5800" kern="1200">
        <a:solidFill>
          <a:schemeClr val="tx1"/>
        </a:solidFill>
        <a:latin typeface="+mn-lt"/>
        <a:ea typeface="+mn-ea"/>
        <a:cs typeface="+mn-cs"/>
      </a:defRPr>
    </a:lvl5pPr>
    <a:lvl6pPr marL="7315200" algn="l" defTabSz="2926080" rtl="0" eaLnBrk="1" latinLnBrk="0" hangingPunct="1">
      <a:defRPr sz="5800" kern="1200">
        <a:solidFill>
          <a:schemeClr val="tx1"/>
        </a:solidFill>
        <a:latin typeface="+mn-lt"/>
        <a:ea typeface="+mn-ea"/>
        <a:cs typeface="+mn-cs"/>
      </a:defRPr>
    </a:lvl6pPr>
    <a:lvl7pPr marL="8778240" algn="l" defTabSz="2926080" rtl="0" eaLnBrk="1" latinLnBrk="0" hangingPunct="1">
      <a:defRPr sz="5800" kern="1200">
        <a:solidFill>
          <a:schemeClr val="tx1"/>
        </a:solidFill>
        <a:latin typeface="+mn-lt"/>
        <a:ea typeface="+mn-ea"/>
        <a:cs typeface="+mn-cs"/>
      </a:defRPr>
    </a:lvl7pPr>
    <a:lvl8pPr marL="10241280" algn="l" defTabSz="2926080" rtl="0" eaLnBrk="1" latinLnBrk="0" hangingPunct="1">
      <a:defRPr sz="5800" kern="1200">
        <a:solidFill>
          <a:schemeClr val="tx1"/>
        </a:solidFill>
        <a:latin typeface="+mn-lt"/>
        <a:ea typeface="+mn-ea"/>
        <a:cs typeface="+mn-cs"/>
      </a:defRPr>
    </a:lvl8pPr>
    <a:lvl9pPr marL="11704320" algn="l" defTabSz="2926080"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5760">
          <p15:clr>
            <a:srgbClr val="A4A3A4"/>
          </p15:clr>
        </p15:guide>
        <p15:guide id="3" orient="horz" pos="9792">
          <p15:clr>
            <a:srgbClr val="A4A3A4"/>
          </p15:clr>
        </p15:guide>
        <p15:guide id="4" pos="6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OR461" initials="AB" lastIdx="2" clrIdx="0"/>
  <p:cmAuthor id="1" name="Lisa Dally Wilson" initials="LDW" lastIdx="10" clrIdx="1">
    <p:extLst>
      <p:ext uri="{19B8F6BF-5375-455C-9EA6-DF929625EA0E}">
        <p15:presenceInfo xmlns:p15="http://schemas.microsoft.com/office/powerpoint/2012/main" xmlns="" userId="3bc0e03e8aa7fa97" providerId="Windows Live"/>
      </p:ext>
    </p:extLst>
  </p:cmAuthor>
  <p:cmAuthor id="2" name="Kara Whitman" initials="K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91" autoAdjust="0"/>
  </p:normalViewPr>
  <p:slideViewPr>
    <p:cSldViewPr snapToGrid="0">
      <p:cViewPr>
        <p:scale>
          <a:sx n="50" d="100"/>
          <a:sy n="50" d="100"/>
        </p:scale>
        <p:origin x="6" y="5418"/>
      </p:cViewPr>
      <p:guideLst>
        <p:guide orient="horz" pos="10368"/>
        <p:guide orient="horz" pos="9792"/>
        <p:guide pos="5760"/>
        <p:guide pos="6336"/>
      </p:guideLst>
    </p:cSldViewPr>
  </p:slideViewPr>
  <p:notesTextViewPr>
    <p:cViewPr>
      <p:scale>
        <a:sx n="100" d="100"/>
        <a:sy n="100" d="100"/>
      </p:scale>
      <p:origin x="0" y="0"/>
    </p:cViewPr>
  </p:notesText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1"/>
  <c:chart>
    <c:title>
      <c:tx>
        <c:rich>
          <a:bodyPr/>
          <a:lstStyle/>
          <a:p>
            <a:pPr>
              <a:defRPr/>
            </a:pPr>
            <a:r>
              <a:rPr lang="en-US" dirty="0">
                <a:solidFill>
                  <a:schemeClr val="accent1">
                    <a:lumMod val="50000"/>
                  </a:schemeClr>
                </a:solidFill>
              </a:rPr>
              <a:t>PCB</a:t>
            </a:r>
            <a:r>
              <a:rPr lang="en-US" baseline="0" dirty="0">
                <a:solidFill>
                  <a:schemeClr val="accent1">
                    <a:lumMod val="50000"/>
                  </a:schemeClr>
                </a:solidFill>
              </a:rPr>
              <a:t> sources to the Spokane River</a:t>
            </a:r>
            <a:endParaRPr lang="en-US" dirty="0">
              <a:solidFill>
                <a:schemeClr val="accent1">
                  <a:lumMod val="50000"/>
                </a:schemeClr>
              </a:solidFill>
            </a:endParaRPr>
          </a:p>
        </c:rich>
      </c:tx>
      <c:layout>
        <c:manualLayout>
          <c:xMode val="edge"/>
          <c:yMode val="edge"/>
          <c:x val="0.17606262631805167"/>
          <c:y val="0"/>
        </c:manualLayout>
      </c:layout>
    </c:title>
    <c:view3D>
      <c:rotX val="30"/>
      <c:perspective val="30"/>
    </c:view3D>
    <c:plotArea>
      <c:layout>
        <c:manualLayout>
          <c:layoutTarget val="inner"/>
          <c:xMode val="edge"/>
          <c:yMode val="edge"/>
          <c:x val="9.4936532392754527E-2"/>
          <c:y val="0.15910553943914904"/>
          <c:w val="0.81553305276860266"/>
          <c:h val="0.73142353916286751"/>
        </c:manualLayout>
      </c:layout>
      <c:pie3DChart>
        <c:varyColors val="1"/>
        <c:ser>
          <c:idx val="0"/>
          <c:order val="0"/>
          <c:dLbls>
            <c:dLbl>
              <c:idx val="0"/>
              <c:layout>
                <c:manualLayout>
                  <c:x val="-0.20698312236286967"/>
                  <c:y val="-0.11860316240957718"/>
                </c:manualLayout>
              </c:layout>
              <c:tx>
                <c:rich>
                  <a:bodyPr/>
                  <a:lstStyle/>
                  <a:p>
                    <a:r>
                      <a:rPr lang="en-US" dirty="0"/>
                      <a:t>Unknown  Sources</a:t>
                    </a:r>
                    <a:r>
                      <a:rPr lang="en-US" baseline="0" dirty="0"/>
                      <a:t> </a:t>
                    </a:r>
                    <a:r>
                      <a:rPr lang="en-US" dirty="0"/>
                      <a:t>(57%)</a:t>
                    </a:r>
                  </a:p>
                </c:rich>
              </c:tx>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08C-4520-BC42-7877A3AE0E00}"/>
                </c:ext>
              </c:extLst>
            </c:dLbl>
            <c:dLbl>
              <c:idx val="1"/>
              <c:layout>
                <c:manualLayout>
                  <c:x val="0.19321719545520155"/>
                  <c:y val="-0.14111341345489756"/>
                </c:manualLayout>
              </c:layout>
              <c:tx>
                <c:rich>
                  <a:bodyPr/>
                  <a:lstStyle/>
                  <a:p>
                    <a:r>
                      <a:rPr lang="en-US" dirty="0"/>
                      <a:t>CSO/ Stormwater (19%)</a:t>
                    </a:r>
                  </a:p>
                </c:rich>
              </c:tx>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08C-4520-BC42-7877A3AE0E00}"/>
                </c:ext>
              </c:extLst>
            </c:dLbl>
            <c:dLbl>
              <c:idx val="2"/>
              <c:layout>
                <c:manualLayout>
                  <c:x val="0.16325687508101228"/>
                  <c:y val="3.1903347607865055E-2"/>
                </c:manualLayout>
              </c:layout>
              <c:tx>
                <c:rich>
                  <a:bodyPr/>
                  <a:lstStyle/>
                  <a:p>
                    <a:r>
                      <a:rPr lang="en-US" dirty="0"/>
                      <a:t>Idaho Sources (13%)</a:t>
                    </a:r>
                  </a:p>
                </c:rich>
              </c:tx>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08C-4520-BC42-7877A3AE0E00}"/>
                </c:ext>
              </c:extLst>
            </c:dLbl>
            <c:dLbl>
              <c:idx val="3"/>
              <c:layout>
                <c:manualLayout>
                  <c:x val="3.6099205953686285E-2"/>
                  <c:y val="-1.4732304803363031E-3"/>
                </c:manualLayout>
              </c:layout>
              <c:tx>
                <c:rich>
                  <a:bodyPr/>
                  <a:lstStyle/>
                  <a:p>
                    <a:r>
                      <a:rPr lang="en-US" dirty="0"/>
                      <a:t>WA Treatment Plants (8%)</a:t>
                    </a:r>
                  </a:p>
                </c:rich>
              </c:tx>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08C-4520-BC42-7877A3AE0E00}"/>
                </c:ext>
              </c:extLst>
            </c:dLbl>
            <c:dLbl>
              <c:idx val="4"/>
              <c:layout>
                <c:manualLayout>
                  <c:x val="5.8275441044552956E-2"/>
                  <c:y val="-3.3917589569596479E-2"/>
                </c:manualLayout>
              </c:layout>
              <c:tx>
                <c:rich>
                  <a:bodyPr/>
                  <a:lstStyle/>
                  <a:p>
                    <a:r>
                      <a:rPr lang="en-US" dirty="0"/>
                      <a:t>Little Spokane River (3%)</a:t>
                    </a:r>
                  </a:p>
                </c:rich>
              </c:tx>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08C-4520-BC42-7877A3AE0E00}"/>
                </c:ext>
              </c:extLst>
            </c:dLbl>
            <c:spPr>
              <a:noFill/>
              <a:ln>
                <a:noFill/>
              </a:ln>
              <a:effectLst/>
            </c:spPr>
            <c:txPr>
              <a:bodyPr/>
              <a:lstStyle/>
              <a:p>
                <a:pPr>
                  <a:defRPr sz="1200" b="1"/>
                </a:pPr>
                <a:endParaRPr lang="en-US"/>
              </a:p>
            </c:txPr>
            <c:showCatName val="1"/>
            <c:showLeaderLines val="1"/>
            <c:extLst xmlns:c16r2="http://schemas.microsoft.com/office/drawing/2015/06/chart">
              <c:ext xmlns:c15="http://schemas.microsoft.com/office/drawing/2012/chart" uri="{CE6537A1-D6FC-4f65-9D91-7224C49458BB}"/>
            </c:extLst>
          </c:dLbls>
          <c:cat>
            <c:strRef>
              <c:f>Sheet1!$A$2:$A$6</c:f>
              <c:strCache>
                <c:ptCount val="5"/>
                <c:pt idx="0">
                  <c:v>Unknown Sources</c:v>
                </c:pt>
                <c:pt idx="1">
                  <c:v>CSO/Stormwater</c:v>
                </c:pt>
                <c:pt idx="2">
                  <c:v>Idaho Sources</c:v>
                </c:pt>
                <c:pt idx="3">
                  <c:v>WA Treatement Plants</c:v>
                </c:pt>
                <c:pt idx="4">
                  <c:v>Little Spokane River</c:v>
                </c:pt>
              </c:strCache>
            </c:strRef>
          </c:cat>
          <c:val>
            <c:numRef>
              <c:f>Sheet1!$B$2:$B$6</c:f>
              <c:numCache>
                <c:formatCode>General</c:formatCode>
                <c:ptCount val="5"/>
                <c:pt idx="0">
                  <c:v>57</c:v>
                </c:pt>
                <c:pt idx="1">
                  <c:v>19</c:v>
                </c:pt>
                <c:pt idx="2">
                  <c:v>13</c:v>
                </c:pt>
                <c:pt idx="3">
                  <c:v>8</c:v>
                </c:pt>
                <c:pt idx="4">
                  <c:v>3</c:v>
                </c:pt>
              </c:numCache>
            </c:numRef>
          </c:val>
          <c:extLst xmlns:c16r2="http://schemas.microsoft.com/office/drawing/2015/06/chart">
            <c:ext xmlns:c16="http://schemas.microsoft.com/office/drawing/2014/chart" uri="{C3380CC4-5D6E-409C-BE32-E72D297353CC}">
              <c16:uniqueId val="{00000005-208C-4520-BC42-7877A3AE0E00}"/>
            </c:ext>
          </c:extLst>
        </c:ser>
        <c:dLbls>
          <c:showCatName val="1"/>
        </c:dLbls>
      </c:pie3DChart>
    </c:plotArea>
    <c:plotVisOnly val="1"/>
    <c:dispBlanksAs val="zero"/>
  </c:chart>
  <c:spPr>
    <a:ln cap="sq">
      <a:noFill/>
    </a:ln>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9AB0F-091E-44F5-B37B-F0F04227576E}" type="datetimeFigureOut">
              <a:rPr lang="en-US" smtClean="0"/>
              <a:pPr/>
              <a:t>9/6/2017</a:t>
            </a:fld>
            <a:endParaRPr lang="en-US"/>
          </a:p>
        </p:txBody>
      </p:sp>
      <p:sp>
        <p:nvSpPr>
          <p:cNvPr id="4" name="Slide Image Placeholder 3"/>
          <p:cNvSpPr>
            <a:spLocks noGrp="1" noRot="1" noChangeAspect="1"/>
          </p:cNvSpPr>
          <p:nvPr>
            <p:ph type="sldImg" idx="2"/>
          </p:nvPr>
        </p:nvSpPr>
        <p:spPr>
          <a:xfrm>
            <a:off x="2320925" y="685800"/>
            <a:ext cx="22161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A8A7C-B5C4-4548-AFA6-6A88DEA75AC9}" type="slidenum">
              <a:rPr lang="en-US" smtClean="0"/>
              <a:pPr/>
              <a:t>‹#›</a:t>
            </a:fld>
            <a:endParaRPr lang="en-US"/>
          </a:p>
        </p:txBody>
      </p:sp>
    </p:spTree>
    <p:extLst>
      <p:ext uri="{BB962C8B-B14F-4D97-AF65-F5344CB8AC3E}">
        <p14:creationId xmlns:p14="http://schemas.microsoft.com/office/powerpoint/2010/main" xmlns="" val="2070887109"/>
      </p:ext>
    </p:extLst>
  </p:cSld>
  <p:clrMap bg1="lt1" tx1="dk1" bg2="lt2" tx2="dk2" accent1="accent1" accent2="accent2" accent3="accent3" accent4="accent4" accent5="accent5" accent6="accent6" hlink="hlink" folHlink="folHlink"/>
  <p:notesStyle>
    <a:lvl1pPr marL="0" algn="l" defTabSz="2926080" rtl="0" eaLnBrk="1" latinLnBrk="0" hangingPunct="1">
      <a:defRPr sz="3800" kern="1200">
        <a:solidFill>
          <a:schemeClr val="tx1"/>
        </a:solidFill>
        <a:latin typeface="+mn-lt"/>
        <a:ea typeface="+mn-ea"/>
        <a:cs typeface="+mn-cs"/>
      </a:defRPr>
    </a:lvl1pPr>
    <a:lvl2pPr marL="1463040" algn="l" defTabSz="2926080" rtl="0" eaLnBrk="1" latinLnBrk="0" hangingPunct="1">
      <a:defRPr sz="3800" kern="1200">
        <a:solidFill>
          <a:schemeClr val="tx1"/>
        </a:solidFill>
        <a:latin typeface="+mn-lt"/>
        <a:ea typeface="+mn-ea"/>
        <a:cs typeface="+mn-cs"/>
      </a:defRPr>
    </a:lvl2pPr>
    <a:lvl3pPr marL="2926080" algn="l" defTabSz="2926080" rtl="0" eaLnBrk="1" latinLnBrk="0" hangingPunct="1">
      <a:defRPr sz="3800" kern="1200">
        <a:solidFill>
          <a:schemeClr val="tx1"/>
        </a:solidFill>
        <a:latin typeface="+mn-lt"/>
        <a:ea typeface="+mn-ea"/>
        <a:cs typeface="+mn-cs"/>
      </a:defRPr>
    </a:lvl3pPr>
    <a:lvl4pPr marL="4389120" algn="l" defTabSz="2926080" rtl="0" eaLnBrk="1" latinLnBrk="0" hangingPunct="1">
      <a:defRPr sz="3800" kern="1200">
        <a:solidFill>
          <a:schemeClr val="tx1"/>
        </a:solidFill>
        <a:latin typeface="+mn-lt"/>
        <a:ea typeface="+mn-ea"/>
        <a:cs typeface="+mn-cs"/>
      </a:defRPr>
    </a:lvl4pPr>
    <a:lvl5pPr marL="5852160" algn="l" defTabSz="2926080" rtl="0" eaLnBrk="1" latinLnBrk="0" hangingPunct="1">
      <a:defRPr sz="3800" kern="1200">
        <a:solidFill>
          <a:schemeClr val="tx1"/>
        </a:solidFill>
        <a:latin typeface="+mn-lt"/>
        <a:ea typeface="+mn-ea"/>
        <a:cs typeface="+mn-cs"/>
      </a:defRPr>
    </a:lvl5pPr>
    <a:lvl6pPr marL="7315200" algn="l" defTabSz="2926080" rtl="0" eaLnBrk="1" latinLnBrk="0" hangingPunct="1">
      <a:defRPr sz="3800" kern="1200">
        <a:solidFill>
          <a:schemeClr val="tx1"/>
        </a:solidFill>
        <a:latin typeface="+mn-lt"/>
        <a:ea typeface="+mn-ea"/>
        <a:cs typeface="+mn-cs"/>
      </a:defRPr>
    </a:lvl6pPr>
    <a:lvl7pPr marL="8778240" algn="l" defTabSz="2926080" rtl="0" eaLnBrk="1" latinLnBrk="0" hangingPunct="1">
      <a:defRPr sz="3800" kern="1200">
        <a:solidFill>
          <a:schemeClr val="tx1"/>
        </a:solidFill>
        <a:latin typeface="+mn-lt"/>
        <a:ea typeface="+mn-ea"/>
        <a:cs typeface="+mn-cs"/>
      </a:defRPr>
    </a:lvl7pPr>
    <a:lvl8pPr marL="10241280" algn="l" defTabSz="2926080" rtl="0" eaLnBrk="1" latinLnBrk="0" hangingPunct="1">
      <a:defRPr sz="3800" kern="1200">
        <a:solidFill>
          <a:schemeClr val="tx1"/>
        </a:solidFill>
        <a:latin typeface="+mn-lt"/>
        <a:ea typeface="+mn-ea"/>
        <a:cs typeface="+mn-cs"/>
      </a:defRPr>
    </a:lvl8pPr>
    <a:lvl9pPr marL="11704320" algn="l" defTabSz="2926080" rtl="0" eaLnBrk="1" latinLnBrk="0" hangingPunct="1">
      <a:defRPr sz="3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20925" y="685800"/>
            <a:ext cx="22161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A8A7C-B5C4-4548-AFA6-6A88DEA75AC9}" type="slidenum">
              <a:rPr lang="en-US" smtClean="0"/>
              <a:pPr/>
              <a:t>1</a:t>
            </a:fld>
            <a:endParaRPr lang="en-US"/>
          </a:p>
        </p:txBody>
      </p:sp>
    </p:spTree>
    <p:extLst>
      <p:ext uri="{BB962C8B-B14F-4D97-AF65-F5344CB8AC3E}">
        <p14:creationId xmlns:p14="http://schemas.microsoft.com/office/powerpoint/2010/main" xmlns="" val="281286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8760" y="9657929"/>
            <a:ext cx="17099280" cy="6664113"/>
          </a:xfrm>
        </p:spPr>
        <p:txBody>
          <a:bodyPr/>
          <a:lstStyle/>
          <a:p>
            <a:r>
              <a:rPr lang="en-US"/>
              <a:t>Click to edit Master title style</a:t>
            </a:r>
          </a:p>
        </p:txBody>
      </p:sp>
      <p:sp>
        <p:nvSpPr>
          <p:cNvPr id="3" name="Subtitle 2"/>
          <p:cNvSpPr>
            <a:spLocks noGrp="1"/>
          </p:cNvSpPr>
          <p:nvPr>
            <p:ph type="subTitle" idx="1"/>
          </p:nvPr>
        </p:nvSpPr>
        <p:spPr>
          <a:xfrm>
            <a:off x="3017520" y="17617440"/>
            <a:ext cx="14081760" cy="7945120"/>
          </a:xfrm>
        </p:spPr>
        <p:txBody>
          <a:bodyPr/>
          <a:lstStyle>
            <a:lvl1pPr marL="0" indent="0" algn="ctr">
              <a:buNone/>
              <a:defRPr>
                <a:solidFill>
                  <a:schemeClr val="tx1">
                    <a:tint val="75000"/>
                  </a:schemeClr>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23EF64-610E-4B12-A6AE-84E3A2FDFD5B}"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23EF64-610E-4B12-A6AE-84E3A2FDFD5B}"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169360" y="5973233"/>
            <a:ext cx="9052560" cy="127330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1680" y="5973233"/>
            <a:ext cx="26822400" cy="127330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23EF64-610E-4B12-A6AE-84E3A2FDFD5B}"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23EF64-610E-4B12-A6AE-84E3A2FDFD5B}"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9089" y="19977949"/>
            <a:ext cx="17099280" cy="6174740"/>
          </a:xfrm>
        </p:spPr>
        <p:txBody>
          <a:bodyPr anchor="t"/>
          <a:lstStyle>
            <a:lvl1pPr algn="l">
              <a:defRPr sz="12800" b="1" cap="all"/>
            </a:lvl1pPr>
          </a:lstStyle>
          <a:p>
            <a:r>
              <a:rPr lang="en-US"/>
              <a:t>Click to edit Master title style</a:t>
            </a:r>
          </a:p>
        </p:txBody>
      </p:sp>
      <p:sp>
        <p:nvSpPr>
          <p:cNvPr id="3" name="Text Placeholder 2"/>
          <p:cNvSpPr>
            <a:spLocks noGrp="1"/>
          </p:cNvSpPr>
          <p:nvPr>
            <p:ph type="body" idx="1"/>
          </p:nvPr>
        </p:nvSpPr>
        <p:spPr>
          <a:xfrm>
            <a:off x="1589089" y="13177101"/>
            <a:ext cx="17099280" cy="6800848"/>
          </a:xfrm>
        </p:spPr>
        <p:txBody>
          <a:bodyPr anchor="b"/>
          <a:lstStyle>
            <a:lvl1pPr marL="0" indent="0">
              <a:buNone/>
              <a:defRPr sz="6400">
                <a:solidFill>
                  <a:schemeClr val="tx1">
                    <a:tint val="75000"/>
                  </a:schemeClr>
                </a:solidFill>
              </a:defRPr>
            </a:lvl1pPr>
            <a:lvl2pPr marL="1463040" indent="0">
              <a:buNone/>
              <a:defRPr sz="5800">
                <a:solidFill>
                  <a:schemeClr val="tx1">
                    <a:tint val="75000"/>
                  </a:schemeClr>
                </a:solidFill>
              </a:defRPr>
            </a:lvl2pPr>
            <a:lvl3pPr marL="2926080" indent="0">
              <a:buNone/>
              <a:defRPr sz="5100">
                <a:solidFill>
                  <a:schemeClr val="tx1">
                    <a:tint val="75000"/>
                  </a:schemeClr>
                </a:solidFill>
              </a:defRPr>
            </a:lvl3pPr>
            <a:lvl4pPr marL="4389120" indent="0">
              <a:buNone/>
              <a:defRPr sz="4500">
                <a:solidFill>
                  <a:schemeClr val="tx1">
                    <a:tint val="75000"/>
                  </a:schemeClr>
                </a:solidFill>
              </a:defRPr>
            </a:lvl4pPr>
            <a:lvl5pPr marL="5852160" indent="0">
              <a:buNone/>
              <a:defRPr sz="4500">
                <a:solidFill>
                  <a:schemeClr val="tx1">
                    <a:tint val="75000"/>
                  </a:schemeClr>
                </a:solidFill>
              </a:defRPr>
            </a:lvl5pPr>
            <a:lvl6pPr marL="7315200" indent="0">
              <a:buNone/>
              <a:defRPr sz="4500">
                <a:solidFill>
                  <a:schemeClr val="tx1">
                    <a:tint val="75000"/>
                  </a:schemeClr>
                </a:solidFill>
              </a:defRPr>
            </a:lvl6pPr>
            <a:lvl7pPr marL="8778240" indent="0">
              <a:buNone/>
              <a:defRPr sz="4500">
                <a:solidFill>
                  <a:schemeClr val="tx1">
                    <a:tint val="75000"/>
                  </a:schemeClr>
                </a:solidFill>
              </a:defRPr>
            </a:lvl7pPr>
            <a:lvl8pPr marL="10241280" indent="0">
              <a:buNone/>
              <a:defRPr sz="4500">
                <a:solidFill>
                  <a:schemeClr val="tx1">
                    <a:tint val="75000"/>
                  </a:schemeClr>
                </a:solidFill>
              </a:defRPr>
            </a:lvl8pPr>
            <a:lvl9pPr marL="11704320"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3EF64-610E-4B12-A6AE-84E3A2FDFD5B}" type="datetimeFigureOut">
              <a:rPr lang="en-US" smtClean="0"/>
              <a:pPr/>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11680" y="34817473"/>
            <a:ext cx="17937480" cy="98486385"/>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284440" y="34817473"/>
            <a:ext cx="17937480" cy="98486385"/>
          </a:xfrm>
        </p:spPr>
        <p:txBody>
          <a:bodyPr/>
          <a:lstStyle>
            <a:lvl1pPr>
              <a:defRPr sz="9000"/>
            </a:lvl1pPr>
            <a:lvl2pPr>
              <a:defRPr sz="7700"/>
            </a:lvl2pPr>
            <a:lvl3pPr>
              <a:defRPr sz="64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23EF64-610E-4B12-A6AE-84E3A2FDFD5B}" type="datetimeFigureOut">
              <a:rPr lang="en-US" smtClean="0"/>
              <a:pPr/>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1245025"/>
            <a:ext cx="18105120" cy="518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40" y="6959178"/>
            <a:ext cx="8888414" cy="2900255"/>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a:t>Click to edit Master text styles</a:t>
            </a:r>
          </a:p>
        </p:txBody>
      </p:sp>
      <p:sp>
        <p:nvSpPr>
          <p:cNvPr id="4" name="Content Placeholder 3"/>
          <p:cNvSpPr>
            <a:spLocks noGrp="1"/>
          </p:cNvSpPr>
          <p:nvPr>
            <p:ph sz="half" idx="2"/>
          </p:nvPr>
        </p:nvSpPr>
        <p:spPr>
          <a:xfrm>
            <a:off x="1005840" y="9859433"/>
            <a:ext cx="8888414" cy="17912505"/>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219056" y="6959178"/>
            <a:ext cx="8891905" cy="2900255"/>
          </a:xfrm>
        </p:spPr>
        <p:txBody>
          <a:bodyPr anchor="b"/>
          <a:lstStyle>
            <a:lvl1pPr marL="0" indent="0">
              <a:buNone/>
              <a:defRPr sz="7700" b="1"/>
            </a:lvl1pPr>
            <a:lvl2pPr marL="1463040" indent="0">
              <a:buNone/>
              <a:defRPr sz="6400" b="1"/>
            </a:lvl2pPr>
            <a:lvl3pPr marL="2926080" indent="0">
              <a:buNone/>
              <a:defRPr sz="5800" b="1"/>
            </a:lvl3pPr>
            <a:lvl4pPr marL="4389120" indent="0">
              <a:buNone/>
              <a:defRPr sz="5100" b="1"/>
            </a:lvl4pPr>
            <a:lvl5pPr marL="5852160" indent="0">
              <a:buNone/>
              <a:defRPr sz="5100" b="1"/>
            </a:lvl5pPr>
            <a:lvl6pPr marL="7315200" indent="0">
              <a:buNone/>
              <a:defRPr sz="5100" b="1"/>
            </a:lvl6pPr>
            <a:lvl7pPr marL="8778240" indent="0">
              <a:buNone/>
              <a:defRPr sz="5100" b="1"/>
            </a:lvl7pPr>
            <a:lvl8pPr marL="10241280" indent="0">
              <a:buNone/>
              <a:defRPr sz="5100" b="1"/>
            </a:lvl8pPr>
            <a:lvl9pPr marL="11704320" indent="0">
              <a:buNone/>
              <a:defRPr sz="5100" b="1"/>
            </a:lvl9pPr>
          </a:lstStyle>
          <a:p>
            <a:pPr lvl="0"/>
            <a:r>
              <a:rPr lang="en-US"/>
              <a:t>Click to edit Master text styles</a:t>
            </a:r>
          </a:p>
        </p:txBody>
      </p:sp>
      <p:sp>
        <p:nvSpPr>
          <p:cNvPr id="6" name="Content Placeholder 5"/>
          <p:cNvSpPr>
            <a:spLocks noGrp="1"/>
          </p:cNvSpPr>
          <p:nvPr>
            <p:ph sz="quarter" idx="4"/>
          </p:nvPr>
        </p:nvSpPr>
        <p:spPr>
          <a:xfrm>
            <a:off x="10219056" y="9859433"/>
            <a:ext cx="8891905" cy="17912505"/>
          </a:xfrm>
        </p:spPr>
        <p:txBody>
          <a:bodyPr/>
          <a:lstStyle>
            <a:lvl1pPr>
              <a:defRPr sz="7700"/>
            </a:lvl1pPr>
            <a:lvl2pPr>
              <a:defRPr sz="6400"/>
            </a:lvl2pPr>
            <a:lvl3pPr>
              <a:defRPr sz="5800"/>
            </a:lvl3pPr>
            <a:lvl4pPr>
              <a:defRPr sz="5100"/>
            </a:lvl4pPr>
            <a:lvl5pPr>
              <a:defRPr sz="5100"/>
            </a:lvl5pPr>
            <a:lvl6pPr>
              <a:defRPr sz="5100"/>
            </a:lvl6pPr>
            <a:lvl7pPr>
              <a:defRPr sz="5100"/>
            </a:lvl7pPr>
            <a:lvl8pPr>
              <a:defRPr sz="5100"/>
            </a:lvl8pPr>
            <a:lvl9pPr>
              <a:defRPr sz="5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23EF64-610E-4B12-A6AE-84E3A2FDFD5B}" type="datetimeFigureOut">
              <a:rPr lang="en-US" smtClean="0"/>
              <a:pPr/>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23EF64-610E-4B12-A6AE-84E3A2FDFD5B}" type="datetimeFigureOut">
              <a:rPr lang="en-US" smtClean="0"/>
              <a:pPr/>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3EF64-610E-4B12-A6AE-84E3A2FDFD5B}" type="datetimeFigureOut">
              <a:rPr lang="en-US" smtClean="0"/>
              <a:pPr/>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5841" y="1237827"/>
            <a:ext cx="6618289" cy="5267960"/>
          </a:xfrm>
        </p:spPr>
        <p:txBody>
          <a:bodyPr anchor="b"/>
          <a:lstStyle>
            <a:lvl1pPr algn="l">
              <a:defRPr sz="6400" b="1"/>
            </a:lvl1pPr>
          </a:lstStyle>
          <a:p>
            <a:r>
              <a:rPr lang="en-US"/>
              <a:t>Click to edit Master title style</a:t>
            </a:r>
          </a:p>
        </p:txBody>
      </p:sp>
      <p:sp>
        <p:nvSpPr>
          <p:cNvPr id="3" name="Content Placeholder 2"/>
          <p:cNvSpPr>
            <a:spLocks noGrp="1"/>
          </p:cNvSpPr>
          <p:nvPr>
            <p:ph idx="1"/>
          </p:nvPr>
        </p:nvSpPr>
        <p:spPr>
          <a:xfrm>
            <a:off x="7865110" y="1237829"/>
            <a:ext cx="11245850" cy="26534112"/>
          </a:xfrm>
        </p:spPr>
        <p:txBody>
          <a:bodyPr/>
          <a:lstStyle>
            <a:lvl1pPr>
              <a:defRPr sz="10200"/>
            </a:lvl1pPr>
            <a:lvl2pPr>
              <a:defRPr sz="9000"/>
            </a:lvl2pPr>
            <a:lvl3pPr>
              <a:defRPr sz="770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5841" y="6505789"/>
            <a:ext cx="6618289" cy="21266152"/>
          </a:xfr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DA23EF64-610E-4B12-A6AE-84E3A2FDFD5B}" type="datetimeFigureOut">
              <a:rPr lang="en-US" smtClean="0"/>
              <a:pPr/>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43034" y="21762720"/>
            <a:ext cx="12070080" cy="2569212"/>
          </a:xfrm>
        </p:spPr>
        <p:txBody>
          <a:bodyPr anchor="b"/>
          <a:lstStyle>
            <a:lvl1pPr algn="l">
              <a:defRPr sz="6400" b="1"/>
            </a:lvl1pPr>
          </a:lstStyle>
          <a:p>
            <a:r>
              <a:rPr lang="en-US"/>
              <a:t>Click to edit Master title style</a:t>
            </a:r>
          </a:p>
        </p:txBody>
      </p:sp>
      <p:sp>
        <p:nvSpPr>
          <p:cNvPr id="3" name="Picture Placeholder 2"/>
          <p:cNvSpPr>
            <a:spLocks noGrp="1"/>
          </p:cNvSpPr>
          <p:nvPr>
            <p:ph type="pic" idx="1"/>
          </p:nvPr>
        </p:nvSpPr>
        <p:spPr>
          <a:xfrm>
            <a:off x="3943034" y="2777913"/>
            <a:ext cx="12070080" cy="18653760"/>
          </a:xfrm>
        </p:spPr>
        <p:txBody>
          <a:bodyPr/>
          <a:lstStyle>
            <a:lvl1pPr marL="0" indent="0">
              <a:buNone/>
              <a:defRPr sz="10200"/>
            </a:lvl1pPr>
            <a:lvl2pPr marL="1463040" indent="0">
              <a:buNone/>
              <a:defRPr sz="9000"/>
            </a:lvl2pPr>
            <a:lvl3pPr marL="2926080" indent="0">
              <a:buNone/>
              <a:defRPr sz="770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endParaRPr lang="en-US"/>
          </a:p>
        </p:txBody>
      </p:sp>
      <p:sp>
        <p:nvSpPr>
          <p:cNvPr id="4" name="Text Placeholder 3"/>
          <p:cNvSpPr>
            <a:spLocks noGrp="1"/>
          </p:cNvSpPr>
          <p:nvPr>
            <p:ph type="body" sz="half" idx="2"/>
          </p:nvPr>
        </p:nvSpPr>
        <p:spPr>
          <a:xfrm>
            <a:off x="3943034" y="24331932"/>
            <a:ext cx="12070080" cy="3648708"/>
          </a:xfrm>
        </p:spPr>
        <p:txBody>
          <a:bodyPr/>
          <a:lstStyle>
            <a:lvl1pPr marL="0" indent="0">
              <a:buNone/>
              <a:defRPr sz="4500"/>
            </a:lvl1pPr>
            <a:lvl2pPr marL="1463040" indent="0">
              <a:buNone/>
              <a:defRPr sz="3800"/>
            </a:lvl2pPr>
            <a:lvl3pPr marL="2926080" indent="0">
              <a:buNone/>
              <a:defRPr sz="3200"/>
            </a:lvl3pPr>
            <a:lvl4pPr marL="4389120" indent="0">
              <a:buNone/>
              <a:defRPr sz="2900"/>
            </a:lvl4pPr>
            <a:lvl5pPr marL="5852160" indent="0">
              <a:buNone/>
              <a:defRPr sz="2900"/>
            </a:lvl5pPr>
            <a:lvl6pPr marL="7315200" indent="0">
              <a:buNone/>
              <a:defRPr sz="2900"/>
            </a:lvl6pPr>
            <a:lvl7pPr marL="8778240" indent="0">
              <a:buNone/>
              <a:defRPr sz="2900"/>
            </a:lvl7pPr>
            <a:lvl8pPr marL="10241280" indent="0">
              <a:buNone/>
              <a:defRPr sz="2900"/>
            </a:lvl8pPr>
            <a:lvl9pPr marL="11704320"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DA23EF64-610E-4B12-A6AE-84E3A2FDFD5B}" type="datetimeFigureOut">
              <a:rPr lang="en-US" smtClean="0"/>
              <a:pPr/>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1A2DD-1BFF-426C-B567-456120C430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1245025"/>
            <a:ext cx="18105120" cy="5181600"/>
          </a:xfrm>
          <a:prstGeom prst="rect">
            <a:avLst/>
          </a:prstGeom>
        </p:spPr>
        <p:txBody>
          <a:bodyPr vert="horz" lIns="292608" tIns="146304" rIns="292608" bIns="146304" rtlCol="0" anchor="ctr">
            <a:normAutofit/>
          </a:bodyPr>
          <a:lstStyle/>
          <a:p>
            <a:r>
              <a:rPr lang="en-US"/>
              <a:t>Click to edit Master title style</a:t>
            </a:r>
          </a:p>
        </p:txBody>
      </p:sp>
      <p:sp>
        <p:nvSpPr>
          <p:cNvPr id="3" name="Text Placeholder 2"/>
          <p:cNvSpPr>
            <a:spLocks noGrp="1"/>
          </p:cNvSpPr>
          <p:nvPr>
            <p:ph type="body" idx="1"/>
          </p:nvPr>
        </p:nvSpPr>
        <p:spPr>
          <a:xfrm>
            <a:off x="1005840" y="7254243"/>
            <a:ext cx="18105120" cy="20517699"/>
          </a:xfrm>
          <a:prstGeom prst="rect">
            <a:avLst/>
          </a:prstGeom>
        </p:spPr>
        <p:txBody>
          <a:bodyPr vert="horz" lIns="292608" tIns="146304" rIns="292608" bIns="1463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 y="28815455"/>
            <a:ext cx="4693920" cy="1655233"/>
          </a:xfrm>
          <a:prstGeom prst="rect">
            <a:avLst/>
          </a:prstGeom>
        </p:spPr>
        <p:txBody>
          <a:bodyPr vert="horz" lIns="292608" tIns="146304" rIns="292608" bIns="146304" rtlCol="0" anchor="ctr"/>
          <a:lstStyle>
            <a:lvl1pPr algn="l">
              <a:defRPr sz="3800">
                <a:solidFill>
                  <a:schemeClr val="tx1">
                    <a:tint val="75000"/>
                  </a:schemeClr>
                </a:solidFill>
              </a:defRPr>
            </a:lvl1pPr>
          </a:lstStyle>
          <a:p>
            <a:fld id="{DA23EF64-610E-4B12-A6AE-84E3A2FDFD5B}" type="datetimeFigureOut">
              <a:rPr lang="en-US" smtClean="0"/>
              <a:pPr/>
              <a:t>9/6/2017</a:t>
            </a:fld>
            <a:endParaRPr lang="en-US"/>
          </a:p>
        </p:txBody>
      </p:sp>
      <p:sp>
        <p:nvSpPr>
          <p:cNvPr id="5" name="Footer Placeholder 4"/>
          <p:cNvSpPr>
            <a:spLocks noGrp="1"/>
          </p:cNvSpPr>
          <p:nvPr>
            <p:ph type="ftr" sz="quarter" idx="3"/>
          </p:nvPr>
        </p:nvSpPr>
        <p:spPr>
          <a:xfrm>
            <a:off x="6873240" y="28815455"/>
            <a:ext cx="6370320" cy="1655233"/>
          </a:xfrm>
          <a:prstGeom prst="rect">
            <a:avLst/>
          </a:prstGeom>
        </p:spPr>
        <p:txBody>
          <a:bodyPr vert="horz" lIns="292608" tIns="146304" rIns="292608" bIns="146304" rtlCol="0" anchor="ctr"/>
          <a:lstStyle>
            <a:lvl1pPr algn="ctr">
              <a:defRPr sz="3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4417040" y="28815455"/>
            <a:ext cx="4693920" cy="1655233"/>
          </a:xfrm>
          <a:prstGeom prst="rect">
            <a:avLst/>
          </a:prstGeom>
        </p:spPr>
        <p:txBody>
          <a:bodyPr vert="horz" lIns="292608" tIns="146304" rIns="292608" bIns="146304" rtlCol="0" anchor="ctr"/>
          <a:lstStyle>
            <a:lvl1pPr algn="r">
              <a:defRPr sz="3800">
                <a:solidFill>
                  <a:schemeClr val="tx1">
                    <a:tint val="75000"/>
                  </a:schemeClr>
                </a:solidFill>
              </a:defRPr>
            </a:lvl1pPr>
          </a:lstStyle>
          <a:p>
            <a:fld id="{8621A2DD-1BFF-426C-B567-456120C430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26080" rtl="0" eaLnBrk="1" latinLnBrk="0" hangingPunct="1">
        <a:spcBef>
          <a:spcPct val="0"/>
        </a:spcBef>
        <a:buNone/>
        <a:defRPr sz="14100" kern="1200">
          <a:solidFill>
            <a:schemeClr val="tx1"/>
          </a:solidFill>
          <a:latin typeface="+mj-lt"/>
          <a:ea typeface="+mj-ea"/>
          <a:cs typeface="+mj-cs"/>
        </a:defRPr>
      </a:lvl1pPr>
    </p:titleStyle>
    <p:bodyStyle>
      <a:lvl1pPr marL="1097280" indent="-1097280" algn="l" defTabSz="2926080" rtl="0" eaLnBrk="1" latinLnBrk="0" hangingPunct="1">
        <a:spcBef>
          <a:spcPct val="20000"/>
        </a:spcBef>
        <a:buFont typeface="Arial" pitchFamily="34" charset="0"/>
        <a:buChar char="•"/>
        <a:defRPr sz="10200"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0" algn="l" defTabSz="2926080"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206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6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0"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800" kern="1200">
          <a:solidFill>
            <a:schemeClr val="tx1"/>
          </a:solidFill>
          <a:latin typeface="+mn-lt"/>
          <a:ea typeface="+mn-ea"/>
          <a:cs typeface="+mn-cs"/>
        </a:defRPr>
      </a:lvl1pPr>
      <a:lvl2pPr marL="1463040" algn="l" defTabSz="2926080" rtl="0" eaLnBrk="1" latinLnBrk="0" hangingPunct="1">
        <a:defRPr sz="5800" kern="1200">
          <a:solidFill>
            <a:schemeClr val="tx1"/>
          </a:solidFill>
          <a:latin typeface="+mn-lt"/>
          <a:ea typeface="+mn-ea"/>
          <a:cs typeface="+mn-cs"/>
        </a:defRPr>
      </a:lvl2pPr>
      <a:lvl3pPr marL="2926080" algn="l" defTabSz="2926080" rtl="0" eaLnBrk="1" latinLnBrk="0" hangingPunct="1">
        <a:defRPr sz="5800" kern="1200">
          <a:solidFill>
            <a:schemeClr val="tx1"/>
          </a:solidFill>
          <a:latin typeface="+mn-lt"/>
          <a:ea typeface="+mn-ea"/>
          <a:cs typeface="+mn-cs"/>
        </a:defRPr>
      </a:lvl3pPr>
      <a:lvl4pPr marL="4389120" algn="l" defTabSz="2926080" rtl="0" eaLnBrk="1" latinLnBrk="0" hangingPunct="1">
        <a:defRPr sz="5800" kern="1200">
          <a:solidFill>
            <a:schemeClr val="tx1"/>
          </a:solidFill>
          <a:latin typeface="+mn-lt"/>
          <a:ea typeface="+mn-ea"/>
          <a:cs typeface="+mn-cs"/>
        </a:defRPr>
      </a:lvl4pPr>
      <a:lvl5pPr marL="5852160" algn="l" defTabSz="2926080" rtl="0" eaLnBrk="1" latinLnBrk="0" hangingPunct="1">
        <a:defRPr sz="5800" kern="1200">
          <a:solidFill>
            <a:schemeClr val="tx1"/>
          </a:solidFill>
          <a:latin typeface="+mn-lt"/>
          <a:ea typeface="+mn-ea"/>
          <a:cs typeface="+mn-cs"/>
        </a:defRPr>
      </a:lvl5pPr>
      <a:lvl6pPr marL="7315200" algn="l" defTabSz="2926080" rtl="0" eaLnBrk="1" latinLnBrk="0" hangingPunct="1">
        <a:defRPr sz="5800" kern="1200">
          <a:solidFill>
            <a:schemeClr val="tx1"/>
          </a:solidFill>
          <a:latin typeface="+mn-lt"/>
          <a:ea typeface="+mn-ea"/>
          <a:cs typeface="+mn-cs"/>
        </a:defRPr>
      </a:lvl6pPr>
      <a:lvl7pPr marL="8778240" algn="l" defTabSz="2926080" rtl="0" eaLnBrk="1" latinLnBrk="0" hangingPunct="1">
        <a:defRPr sz="5800" kern="1200">
          <a:solidFill>
            <a:schemeClr val="tx1"/>
          </a:solidFill>
          <a:latin typeface="+mn-lt"/>
          <a:ea typeface="+mn-ea"/>
          <a:cs typeface="+mn-cs"/>
        </a:defRPr>
      </a:lvl7pPr>
      <a:lvl8pPr marL="10241280" algn="l" defTabSz="2926080" rtl="0" eaLnBrk="1" latinLnBrk="0" hangingPunct="1">
        <a:defRPr sz="5800" kern="1200">
          <a:solidFill>
            <a:schemeClr val="tx1"/>
          </a:solidFill>
          <a:latin typeface="+mn-lt"/>
          <a:ea typeface="+mn-ea"/>
          <a:cs typeface="+mn-cs"/>
        </a:defRPr>
      </a:lvl8pPr>
      <a:lvl9pPr marL="11704320" algn="l" defTabSz="2926080"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hart" Target="../charts/chart1.xml"/><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tif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34.121.80.126\Ruckelshaus\Ruckelshaus Center\Projects (Current)\Spokane River Toxics (2012)\Publications-Reports\Graphics\cropped-spokane-river.jpg"/>
          <p:cNvPicPr>
            <a:picLocks noChangeAspect="1" noChangeArrowheads="1"/>
          </p:cNvPicPr>
          <p:nvPr/>
        </p:nvPicPr>
        <p:blipFill>
          <a:blip r:embed="rId3" cstate="print"/>
          <a:srcRect/>
          <a:stretch>
            <a:fillRect/>
          </a:stretch>
        </p:blipFill>
        <p:spPr bwMode="auto">
          <a:xfrm>
            <a:off x="0" y="0"/>
            <a:ext cx="20116800" cy="4957064"/>
          </a:xfrm>
          <a:prstGeom prst="rect">
            <a:avLst/>
          </a:prstGeom>
          <a:noFill/>
        </p:spPr>
      </p:pic>
      <p:pic>
        <p:nvPicPr>
          <p:cNvPr id="1027" name="Picture 3" descr="\\134.121.80.126\Ruckelshaus\Ruckelshaus Center\Projects (Current)\Spokane River Toxics (2012)\Publications-Reports\Graphics\SRRTTF-logo-01.tif"/>
          <p:cNvPicPr>
            <a:picLocks noChangeAspect="1" noChangeArrowheads="1"/>
          </p:cNvPicPr>
          <p:nvPr/>
        </p:nvPicPr>
        <p:blipFill>
          <a:blip r:embed="rId4" cstate="print"/>
          <a:srcRect/>
          <a:stretch>
            <a:fillRect/>
          </a:stretch>
        </p:blipFill>
        <p:spPr bwMode="auto">
          <a:xfrm>
            <a:off x="377190" y="5181600"/>
            <a:ext cx="5029200" cy="1822426"/>
          </a:xfrm>
          <a:prstGeom prst="rect">
            <a:avLst/>
          </a:prstGeom>
          <a:noFill/>
        </p:spPr>
      </p:pic>
      <p:sp>
        <p:nvSpPr>
          <p:cNvPr id="1030" name="Rectangle 6"/>
          <p:cNvSpPr>
            <a:spLocks noChangeArrowheads="1"/>
          </p:cNvSpPr>
          <p:nvPr/>
        </p:nvSpPr>
        <p:spPr bwMode="auto">
          <a:xfrm>
            <a:off x="0" y="-276542"/>
            <a:ext cx="184731" cy="98488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descr="SRRTTF2"/>
          <p:cNvPicPr>
            <a:picLocks noChangeAspect="1" noChangeArrowheads="1"/>
          </p:cNvPicPr>
          <p:nvPr/>
        </p:nvPicPr>
        <p:blipFill>
          <a:blip r:embed="rId5" cstate="print"/>
          <a:srcRect/>
          <a:stretch>
            <a:fillRect/>
          </a:stretch>
        </p:blipFill>
        <p:spPr bwMode="auto">
          <a:xfrm>
            <a:off x="1005840" y="29314422"/>
            <a:ext cx="17773049" cy="1476516"/>
          </a:xfrm>
          <a:prstGeom prst="rect">
            <a:avLst/>
          </a:prstGeom>
          <a:noFill/>
        </p:spPr>
      </p:pic>
      <p:cxnSp>
        <p:nvCxnSpPr>
          <p:cNvPr id="14" name="Straight Connector 13"/>
          <p:cNvCxnSpPr/>
          <p:nvPr/>
        </p:nvCxnSpPr>
        <p:spPr>
          <a:xfrm>
            <a:off x="5029200" y="6962775"/>
            <a:ext cx="1408176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93130" y="4923719"/>
            <a:ext cx="12719685" cy="2123658"/>
          </a:xfrm>
          <a:prstGeom prst="rect">
            <a:avLst/>
          </a:prstGeom>
          <a:noFill/>
        </p:spPr>
        <p:txBody>
          <a:bodyPr wrap="square" rtlCol="0">
            <a:spAutoFit/>
          </a:bodyPr>
          <a:lstStyle/>
          <a:p>
            <a:pPr algn="ctr"/>
            <a:r>
              <a:rPr lang="en-US" sz="6600" dirty="0">
                <a:solidFill>
                  <a:schemeClr val="accent5">
                    <a:lumMod val="50000"/>
                  </a:schemeClr>
                </a:solidFill>
              </a:rPr>
              <a:t>The Challenge of PCBs in the Spokane River</a:t>
            </a:r>
          </a:p>
        </p:txBody>
      </p:sp>
      <p:sp>
        <p:nvSpPr>
          <p:cNvPr id="11" name="TextBox 10"/>
          <p:cNvSpPr txBox="1"/>
          <p:nvPr/>
        </p:nvSpPr>
        <p:spPr>
          <a:xfrm>
            <a:off x="504497" y="7016750"/>
            <a:ext cx="19202400" cy="7848302"/>
          </a:xfrm>
          <a:prstGeom prst="rect">
            <a:avLst/>
          </a:prstGeom>
          <a:noFill/>
        </p:spPr>
        <p:txBody>
          <a:bodyPr wrap="square" rtlCol="0">
            <a:spAutoFit/>
          </a:bodyPr>
          <a:lstStyle/>
          <a:p>
            <a:r>
              <a:rPr lang="en-US" sz="2800" b="1" dirty="0">
                <a:solidFill>
                  <a:schemeClr val="accent5">
                    <a:lumMod val="50000"/>
                  </a:schemeClr>
                </a:solidFill>
              </a:rPr>
              <a:t>What are PCBs?</a:t>
            </a:r>
          </a:p>
          <a:p>
            <a:pPr algn="just"/>
            <a:r>
              <a:rPr lang="en-US" sz="2000" dirty="0"/>
              <a:t>Polychlorinated biphenyls (PCBs) are a family of toxic human-made compounds that persist in the environment and accumulate in animal tissue. There are 209 different PCB molecules that range in toxicity. PCB mixtures vary, from thin and light-colored liquids to yellow or even black waxy solids.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800" b="1" dirty="0">
              <a:solidFill>
                <a:schemeClr val="accent5">
                  <a:lumMod val="50000"/>
                </a:schemeClr>
              </a:solidFill>
            </a:endParaRPr>
          </a:p>
          <a:p>
            <a:endParaRPr lang="en-US" sz="2800" b="1" dirty="0">
              <a:solidFill>
                <a:schemeClr val="accent5">
                  <a:lumMod val="50000"/>
                </a:schemeClr>
              </a:solidFill>
            </a:endParaRPr>
          </a:p>
          <a:p>
            <a:r>
              <a:rPr lang="en-US" sz="2000" dirty="0"/>
              <a:t>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 </a:t>
            </a:r>
          </a:p>
          <a:p>
            <a:r>
              <a:rPr lang="en-US" sz="2000" dirty="0"/>
              <a:t> </a:t>
            </a:r>
          </a:p>
        </p:txBody>
      </p:sp>
      <p:pic>
        <p:nvPicPr>
          <p:cNvPr id="12" name="officeArt object"/>
          <p:cNvPicPr/>
          <p:nvPr/>
        </p:nvPicPr>
        <p:blipFill>
          <a:blip r:embed="rId6" cstate="print">
            <a:extLst/>
          </a:blip>
          <a:stretch>
            <a:fillRect/>
          </a:stretch>
        </p:blipFill>
        <p:spPr>
          <a:xfrm>
            <a:off x="17248133" y="5551656"/>
            <a:ext cx="2206516" cy="1301262"/>
          </a:xfrm>
          <a:prstGeom prst="rect">
            <a:avLst/>
          </a:prstGeom>
          <a:ln w="12700" cap="flat">
            <a:noFill/>
            <a:miter lim="400000"/>
          </a:ln>
          <a:effectLst/>
        </p:spPr>
      </p:pic>
      <p:sp>
        <p:nvSpPr>
          <p:cNvPr id="16" name="TextBox 15"/>
          <p:cNvSpPr txBox="1"/>
          <p:nvPr/>
        </p:nvSpPr>
        <p:spPr>
          <a:xfrm>
            <a:off x="504497" y="8276167"/>
            <a:ext cx="9302443" cy="20590252"/>
          </a:xfrm>
          <a:prstGeom prst="rect">
            <a:avLst/>
          </a:prstGeom>
          <a:noFill/>
        </p:spPr>
        <p:txBody>
          <a:bodyPr wrap="square" rtlCol="0">
            <a:spAutoFit/>
          </a:bodyPr>
          <a:lstStyle/>
          <a:p>
            <a:pPr algn="just">
              <a:spcAft>
                <a:spcPts val="1200"/>
              </a:spcAft>
            </a:pPr>
            <a:r>
              <a:rPr lang="en-US" sz="2800" b="1" dirty="0">
                <a:solidFill>
                  <a:schemeClr val="accent5">
                    <a:lumMod val="50000"/>
                  </a:schemeClr>
                </a:solidFill>
              </a:rPr>
              <a:t>Background on PCBs</a:t>
            </a:r>
            <a:r>
              <a:rPr lang="en-US" sz="2000" dirty="0"/>
              <a:t> </a:t>
            </a:r>
          </a:p>
          <a:p>
            <a:pPr algn="just">
              <a:spcAft>
                <a:spcPts val="1200"/>
              </a:spcAft>
            </a:pPr>
            <a:r>
              <a:rPr lang="en-US" sz="2000" dirty="0"/>
              <a:t>PCBs were first produced in 1927 and became commercially manufactured in 1935 for their insulating and fire resistant properties.  They were used in many products including: oil-based paints, hydraulic fluids, electrical equipment (transformers, capacitors, light ballasts, switches, and electromagnets) as well as adhesives and tapes, cable insulation, building caulking , and floor finish.  </a:t>
            </a:r>
          </a:p>
          <a:p>
            <a:pPr algn="just">
              <a:spcAft>
                <a:spcPts val="1200"/>
              </a:spcAft>
            </a:pPr>
            <a:r>
              <a:rPr lang="en-US" sz="2000" dirty="0"/>
              <a:t>When it was found that PCBs build up in the environment and result in serious health effects in animals and humans:</a:t>
            </a:r>
          </a:p>
          <a:p>
            <a:pPr marL="228600" indent="-228600">
              <a:buFont typeface="Arial" pitchFamily="34" charset="0"/>
              <a:buChar char="•"/>
            </a:pPr>
            <a:r>
              <a:rPr lang="en-US" sz="2000" dirty="0"/>
              <a:t>Commercial production of PCBs was curtailed in 1977.</a:t>
            </a:r>
          </a:p>
          <a:p>
            <a:pPr marL="228600" indent="-228600">
              <a:buFont typeface="Arial" pitchFamily="34" charset="0"/>
              <a:buChar char="•"/>
            </a:pPr>
            <a:r>
              <a:rPr lang="en-US" sz="2000" dirty="0"/>
              <a:t>The uncontained use of PCBs was banned in the United States in 1979 via the Toxics Substances Control Act (TSCA).</a:t>
            </a:r>
          </a:p>
          <a:p>
            <a:pPr marL="228600" indent="-228600">
              <a:buFont typeface="Arial" pitchFamily="34" charset="0"/>
              <a:buChar char="•"/>
            </a:pPr>
            <a:r>
              <a:rPr lang="en-US" sz="2000" dirty="0"/>
              <a:t>There were no regulatory controls on PCB disposal before 1979 therefore</a:t>
            </a:r>
            <a:r>
              <a:rPr lang="en-US" sz="2000" strike="sngStrike" dirty="0"/>
              <a:t> </a:t>
            </a:r>
            <a:r>
              <a:rPr lang="en-US" sz="2000" dirty="0"/>
              <a:t>legacy PCBs can still be found throughout the environment. </a:t>
            </a:r>
          </a:p>
          <a:p>
            <a:pPr marL="228600" indent="-228600">
              <a:spcAft>
                <a:spcPts val="1200"/>
              </a:spcAft>
              <a:buFont typeface="Arial" pitchFamily="34" charset="0"/>
              <a:buChar char="•"/>
            </a:pPr>
            <a:r>
              <a:rPr lang="en-US" sz="2000" dirty="0"/>
              <a:t>In 1979, the estimated global inventory of PCBs was 1.5 million tons.</a:t>
            </a:r>
          </a:p>
          <a:p>
            <a:pPr marL="0" lvl="1">
              <a:spcAft>
                <a:spcPts val="1200"/>
              </a:spcAft>
            </a:pPr>
            <a:r>
              <a:rPr lang="en-US" sz="2800" b="1" dirty="0">
                <a:solidFill>
                  <a:schemeClr val="accent5">
                    <a:lumMod val="50000"/>
                  </a:schemeClr>
                </a:solidFill>
              </a:rPr>
              <a:t>PCB Regulatory Paradox</a:t>
            </a:r>
            <a:r>
              <a:rPr lang="en-US" sz="2000" dirty="0"/>
              <a:t> </a:t>
            </a:r>
          </a:p>
          <a:p>
            <a:pPr algn="just"/>
            <a:r>
              <a:rPr lang="en-US" sz="2000" dirty="0"/>
              <a:t>PCBs are not only a legacy pollutant. US EPA regulations, under the Toxics Substances Control Act (TSCA), still allow for the production of “inadvertent” PCBs at concentrations up to 50 parts per million (</a:t>
            </a:r>
            <a:r>
              <a:rPr lang="en-US" sz="2000" dirty="0" err="1"/>
              <a:t>ppm</a:t>
            </a:r>
            <a:r>
              <a:rPr lang="en-US" sz="2000" dirty="0"/>
              <a:t>).  This Federal allowance is many orders of magnitude above all water quality standards for PCBs. Recent testing by the Department of Ecology found that PCBs are present in commonly used consumer products. Forty-nine of 68 products tested contained PCBs (Dept. of Ecology, 2014).</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spcAft>
                <a:spcPts val="1200"/>
              </a:spcAft>
            </a:pPr>
            <a:r>
              <a:rPr lang="en-US" sz="2800" b="1" dirty="0">
                <a:solidFill>
                  <a:schemeClr val="accent5">
                    <a:lumMod val="50000"/>
                  </a:schemeClr>
                </a:solidFill>
              </a:rPr>
              <a:t>Health Effects of PCBs</a:t>
            </a:r>
            <a:endParaRPr lang="en-US" sz="2800" dirty="0"/>
          </a:p>
          <a:p>
            <a:pPr algn="just">
              <a:spcAft>
                <a:spcPts val="1200"/>
              </a:spcAft>
            </a:pPr>
            <a:r>
              <a:rPr lang="en-US" sz="2000" dirty="0"/>
              <a:t>PCBs end up in our environment, including our lakes and rivers. Here they persist and travel up through the food chain, in some cases having ongoing impacts to humans and the environment.  PCBs concentrate in fish tissue if they are living in PCB contaminated water, even at low levels. This is a serious issue, particularly for people that consume fish from the Spokane River. Exposure to PCBs can result in skin ailments and liver damage, and they are a probable carcinogen. PCBs also have negative health effects on immune, reproductive, nervous, and endocrine systems.  </a:t>
            </a:r>
            <a:endParaRPr lang="en-US" sz="1200" b="1" dirty="0">
              <a:solidFill>
                <a:schemeClr val="accent5">
                  <a:lumMod val="50000"/>
                </a:schemeClr>
              </a:solidFill>
            </a:endParaRPr>
          </a:p>
          <a:p>
            <a:pPr algn="just">
              <a:spcAft>
                <a:spcPts val="1200"/>
              </a:spcAft>
            </a:pPr>
            <a:r>
              <a:rPr lang="en-US" sz="2800" b="1" dirty="0">
                <a:solidFill>
                  <a:schemeClr val="accent5">
                    <a:lumMod val="50000"/>
                  </a:schemeClr>
                </a:solidFill>
              </a:rPr>
              <a:t>What can you do about PCBs?</a:t>
            </a:r>
          </a:p>
          <a:p>
            <a:pPr marL="342900" lvl="0" indent="-228600">
              <a:buFont typeface="Arial" pitchFamily="34" charset="0"/>
              <a:buChar char="•"/>
            </a:pPr>
            <a:r>
              <a:rPr lang="en-US" sz="2000" dirty="0"/>
              <a:t>Manage PCBs better and prevent them from entering the environment. This will take a comprehensive approach that addresses many sources including consumer products. </a:t>
            </a:r>
          </a:p>
          <a:p>
            <a:pPr marL="342900" lvl="0" indent="-228600">
              <a:buFont typeface="Arial" pitchFamily="34" charset="0"/>
              <a:buChar char="•"/>
            </a:pPr>
            <a:r>
              <a:rPr lang="en-US" sz="2000" dirty="0"/>
              <a:t>Properly  store and dispose of your household waste. </a:t>
            </a:r>
          </a:p>
          <a:p>
            <a:pPr marL="342900" lvl="0" indent="-228600">
              <a:buFont typeface="Arial" pitchFamily="34" charset="0"/>
              <a:buChar char="•"/>
            </a:pPr>
            <a:r>
              <a:rPr lang="en-US" sz="2000" dirty="0"/>
              <a:t>Cover waste to prevent contact with storm water.  </a:t>
            </a:r>
          </a:p>
          <a:p>
            <a:pPr marL="342900" lvl="0" indent="-228600">
              <a:buFont typeface="Arial" pitchFamily="34" charset="0"/>
              <a:buChar char="•"/>
            </a:pPr>
            <a:r>
              <a:rPr lang="en-US" sz="2000" dirty="0"/>
              <a:t>Fix vehicle fluid leaks.</a:t>
            </a:r>
          </a:p>
          <a:p>
            <a:pPr marL="342900" lvl="0" indent="-228600">
              <a:buFont typeface="Arial" pitchFamily="34" charset="0"/>
              <a:buChar char="•"/>
            </a:pPr>
            <a:r>
              <a:rPr lang="en-US" sz="2000" dirty="0"/>
              <a:t>Do not dump anything into a storm drain.</a:t>
            </a:r>
          </a:p>
        </p:txBody>
      </p:sp>
      <p:pic>
        <p:nvPicPr>
          <p:cNvPr id="19" name="Picture 1"/>
          <p:cNvPicPr>
            <a:picLocks noChangeAspect="1"/>
          </p:cNvPicPr>
          <p:nvPr/>
        </p:nvPicPr>
        <p:blipFill>
          <a:blip r:embed="rId7" cstate="print"/>
          <a:srcRect/>
          <a:stretch>
            <a:fillRect/>
          </a:stretch>
        </p:blipFill>
        <p:spPr bwMode="auto">
          <a:xfrm>
            <a:off x="12492530" y="7870899"/>
            <a:ext cx="6747510" cy="1109443"/>
          </a:xfrm>
          <a:prstGeom prst="rect">
            <a:avLst/>
          </a:prstGeom>
          <a:noFill/>
          <a:ln w="9525">
            <a:noFill/>
            <a:miter lim="800000"/>
            <a:headEnd/>
            <a:tailEnd/>
          </a:ln>
        </p:spPr>
      </p:pic>
      <p:pic>
        <p:nvPicPr>
          <p:cNvPr id="32" name="Picture 2"/>
          <p:cNvPicPr>
            <a:picLocks noChangeAspect="1"/>
          </p:cNvPicPr>
          <p:nvPr/>
        </p:nvPicPr>
        <p:blipFill>
          <a:blip r:embed="rId8" cstate="print"/>
          <a:srcRect/>
          <a:stretch>
            <a:fillRect/>
          </a:stretch>
        </p:blipFill>
        <p:spPr bwMode="auto">
          <a:xfrm>
            <a:off x="10309860" y="9138249"/>
            <a:ext cx="9365506" cy="5399018"/>
          </a:xfrm>
          <a:prstGeom prst="rect">
            <a:avLst/>
          </a:prstGeom>
          <a:noFill/>
          <a:ln w="9525">
            <a:noFill/>
            <a:miter lim="800000"/>
            <a:headEnd/>
            <a:tailEnd/>
          </a:ln>
        </p:spPr>
      </p:pic>
      <p:sp>
        <p:nvSpPr>
          <p:cNvPr id="39" name="TextBox 38"/>
          <p:cNvSpPr txBox="1"/>
          <p:nvPr/>
        </p:nvSpPr>
        <p:spPr>
          <a:xfrm>
            <a:off x="10309859" y="14663208"/>
            <a:ext cx="9397037" cy="15449528"/>
          </a:xfrm>
          <a:prstGeom prst="rect">
            <a:avLst/>
          </a:prstGeom>
          <a:noFill/>
        </p:spPr>
        <p:txBody>
          <a:bodyPr wrap="square" rtlCol="0">
            <a:spAutoFit/>
          </a:bodyPr>
          <a:lstStyle/>
          <a:p>
            <a:pPr algn="just">
              <a:spcAft>
                <a:spcPts val="1200"/>
              </a:spcAft>
            </a:pPr>
            <a:r>
              <a:rPr lang="en-US" sz="2800" b="1" dirty="0">
                <a:solidFill>
                  <a:schemeClr val="accent5">
                    <a:lumMod val="50000"/>
                  </a:schemeClr>
                </a:solidFill>
              </a:rPr>
              <a:t>How do PCBs enter the Spokane River?</a:t>
            </a:r>
          </a:p>
          <a:p>
            <a:pPr algn="just"/>
            <a:r>
              <a:rPr lang="en-US" sz="2000" dirty="0"/>
              <a:t>PCBs are not manufactured in Spokane. There are many sources of PCBs to wastewater treatment plants. These include stormwater, human waste, industrial processes, consumer products, clothing dyes, and the inks in recycled newsprint. The wastewater treatment plants are effective in removing significant amounts PCBs from water but are unable to get down to the low levels of the water quality standards. While work is underway to reduce PCBs in contaminated soils, from stormwater systems, and in waste treatment plants, there are still unknown sources that need to be identified and addressed. Once sources are more clearly understood, identification of the best way to reduce the sources of PCB to the river can begin. PCBs enter the river: </a:t>
            </a:r>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spcAft>
                <a:spcPts val="1200"/>
              </a:spcAft>
            </a:pPr>
            <a:endParaRPr lang="en-US" sz="2000" dirty="0"/>
          </a:p>
          <a:p>
            <a:pPr>
              <a:spcAft>
                <a:spcPts val="1200"/>
              </a:spcAft>
              <a:buFont typeface="Courier New" pitchFamily="49" charset="0"/>
              <a:buChar char="o"/>
            </a:pPr>
            <a:r>
              <a:rPr lang="en-US" sz="2000" dirty="0"/>
              <a:t>  It is difficult to precisely calculate PCB source contributions due to low PCB concentrations and natural variability.</a:t>
            </a:r>
            <a:endParaRPr lang="en-US" sz="2000" b="1" dirty="0">
              <a:solidFill>
                <a:schemeClr val="accent5">
                  <a:lumMod val="50000"/>
                </a:schemeClr>
              </a:solidFill>
            </a:endParaRPr>
          </a:p>
          <a:p>
            <a:pPr>
              <a:spcAft>
                <a:spcPts val="1200"/>
              </a:spcAft>
            </a:pPr>
            <a:r>
              <a:rPr lang="en-US" sz="2800" b="1" dirty="0">
                <a:solidFill>
                  <a:schemeClr val="accent5">
                    <a:lumMod val="50000"/>
                  </a:schemeClr>
                </a:solidFill>
              </a:rPr>
              <a:t>Potential sources of PCBs in the Spokane River Watershed</a:t>
            </a:r>
          </a:p>
          <a:p>
            <a:pPr marL="342900" indent="-228600">
              <a:buFont typeface="Arial" pitchFamily="34" charset="0"/>
              <a:buChar char="•"/>
            </a:pPr>
            <a:r>
              <a:rPr lang="en-US" sz="2000" dirty="0"/>
              <a:t>Motor oil (up to 2 </a:t>
            </a:r>
            <a:r>
              <a:rPr lang="en-US" sz="2000" dirty="0" err="1"/>
              <a:t>ppm</a:t>
            </a:r>
            <a:r>
              <a:rPr lang="en-US" sz="2000" dirty="0"/>
              <a:t> allowed by EPA)</a:t>
            </a:r>
          </a:p>
          <a:p>
            <a:pPr marL="342900" lvl="0" indent="-228600">
              <a:buFont typeface="Arial" pitchFamily="34" charset="0"/>
              <a:buChar char="•"/>
            </a:pPr>
            <a:r>
              <a:rPr lang="en-US" sz="2000" dirty="0"/>
              <a:t>Detergent bars (up to 5 </a:t>
            </a:r>
            <a:r>
              <a:rPr lang="en-US" sz="2000" dirty="0" err="1"/>
              <a:t>ppm</a:t>
            </a:r>
            <a:r>
              <a:rPr lang="en-US" sz="2000" dirty="0"/>
              <a:t> allowed by EPA)</a:t>
            </a:r>
          </a:p>
          <a:p>
            <a:pPr marL="342900" lvl="0" indent="-228600">
              <a:buFont typeface="Arial" pitchFamily="34" charset="0"/>
              <a:buChar char="•"/>
            </a:pPr>
            <a:r>
              <a:rPr lang="en-US" sz="2000" dirty="0"/>
              <a:t>Fish and animal feed (up to 2 </a:t>
            </a:r>
            <a:r>
              <a:rPr lang="en-US" sz="2000" dirty="0" err="1"/>
              <a:t>ppm</a:t>
            </a:r>
            <a:r>
              <a:rPr lang="en-US" sz="2000" dirty="0"/>
              <a:t> allowed by FDA)</a:t>
            </a:r>
          </a:p>
          <a:p>
            <a:pPr marL="342900" lvl="0" indent="-228600">
              <a:buFont typeface="Arial" pitchFamily="34" charset="0"/>
              <a:buChar char="•"/>
            </a:pPr>
            <a:r>
              <a:rPr lang="en-US" sz="2000" dirty="0"/>
              <a:t>Food wrappers (up to 10 </a:t>
            </a:r>
            <a:r>
              <a:rPr lang="en-US" sz="2000" dirty="0" err="1"/>
              <a:t>ppm</a:t>
            </a:r>
            <a:r>
              <a:rPr lang="en-US" sz="2000" dirty="0"/>
              <a:t> allowed by FDA)</a:t>
            </a:r>
          </a:p>
          <a:p>
            <a:pPr marL="342900" lvl="0" indent="-228600">
              <a:spcAft>
                <a:spcPts val="1200"/>
              </a:spcAft>
              <a:buFont typeface="Arial" pitchFamily="34" charset="0"/>
              <a:buChar char="•"/>
            </a:pPr>
            <a:r>
              <a:rPr lang="en-US" sz="2000" dirty="0"/>
              <a:t>Human food (0.2 to 3 </a:t>
            </a:r>
            <a:r>
              <a:rPr lang="en-US" sz="2000" dirty="0" err="1"/>
              <a:t>ppm</a:t>
            </a:r>
            <a:r>
              <a:rPr lang="en-US" sz="2000" dirty="0"/>
              <a:t> in milk, eggs, other dairy products, poultry, fish, shellfish, and infant foods allowed by FDA)</a:t>
            </a:r>
          </a:p>
          <a:p>
            <a:r>
              <a:rPr lang="en-US" sz="2800" b="1" dirty="0">
                <a:solidFill>
                  <a:schemeClr val="accent5">
                    <a:lumMod val="50000"/>
                  </a:schemeClr>
                </a:solidFill>
              </a:rPr>
              <a:t>PCB Cleanup and Source Reduction</a:t>
            </a:r>
          </a:p>
          <a:p>
            <a:pPr>
              <a:spcAft>
                <a:spcPts val="600"/>
              </a:spcAft>
            </a:pPr>
            <a:r>
              <a:rPr lang="en-US" sz="2000" dirty="0"/>
              <a:t>In the past 20 years there has been a significant decrease of PCBs in the Spokane River because of cleanup and regulatory actions.</a:t>
            </a:r>
          </a:p>
          <a:p>
            <a:pPr marL="571500" lvl="2" indent="-342900">
              <a:buFont typeface="Arial" pitchFamily="34" charset="0"/>
              <a:buChar char="•"/>
            </a:pPr>
            <a:r>
              <a:rPr lang="en-US" sz="2000" dirty="0"/>
              <a:t>Remediation has directly removed significant sources of PCBs.</a:t>
            </a:r>
          </a:p>
          <a:p>
            <a:pPr marL="571500" lvl="2" indent="-342900">
              <a:buFont typeface="Arial" pitchFamily="34" charset="0"/>
              <a:buChar char="•"/>
            </a:pPr>
            <a:r>
              <a:rPr lang="en-US" sz="2000" dirty="0"/>
              <a:t>Natural reductions in PCBs have also occurred due to EPA bans on commercial production and restrictions on use.</a:t>
            </a:r>
          </a:p>
          <a:p>
            <a:pPr marL="0" lvl="1">
              <a:spcAft>
                <a:spcPts val="1200"/>
              </a:spcAft>
            </a:pPr>
            <a:r>
              <a:rPr lang="en-US" sz="2000" dirty="0"/>
              <a:t>More work is needed, however, if we are to have a clean river. In order to achieve the water quality goals for the river we need to significantly reduce levels of PCBs. This will take a coordinated approach where everyone works together – locally, across the state, and at the national level – to achieve this goal.  </a:t>
            </a:r>
            <a:endParaRPr lang="en-US" sz="2800" b="1" dirty="0">
              <a:solidFill>
                <a:schemeClr val="accent5">
                  <a:lumMod val="50000"/>
                </a:schemeClr>
              </a:solidFill>
            </a:endParaRPr>
          </a:p>
          <a:p>
            <a:pPr marL="342900" lvl="0" indent="-228600">
              <a:spcAft>
                <a:spcPts val="1200"/>
              </a:spcAft>
            </a:pPr>
            <a:endParaRPr lang="en-US" sz="2000" dirty="0"/>
          </a:p>
        </p:txBody>
      </p:sp>
      <p:pic>
        <p:nvPicPr>
          <p:cNvPr id="13" name="officeArt object" descr="http://2.bp.blogspot.com/-ZrxhnbBt7CU/T56zPJfTCFI/AAAAAAAAALc/B6w9aZg9kNc/s1600/yellow+paint.jpg"/>
          <p:cNvPicPr/>
          <p:nvPr/>
        </p:nvPicPr>
        <p:blipFill>
          <a:blip r:embed="rId9" cstate="print">
            <a:extLst/>
          </a:blip>
          <a:stretch>
            <a:fillRect/>
          </a:stretch>
        </p:blipFill>
        <p:spPr>
          <a:xfrm>
            <a:off x="1040774" y="16232082"/>
            <a:ext cx="1337310" cy="1052513"/>
          </a:xfrm>
          <a:prstGeom prst="rect">
            <a:avLst/>
          </a:prstGeom>
          <a:ln>
            <a:noFill/>
          </a:ln>
          <a:effectLst>
            <a:outerShdw blurRad="292100" dist="139700" dir="2700000" algn="tl" rotWithShape="0">
              <a:srgbClr val="333333">
                <a:alpha val="65000"/>
              </a:srgbClr>
            </a:outerShdw>
          </a:effectLst>
        </p:spPr>
      </p:pic>
      <p:pic>
        <p:nvPicPr>
          <p:cNvPr id="15" name="officeArt object" descr="http://tyrannyoftradition.files.wordpress.com/2011/08/newspaper.jpg"/>
          <p:cNvPicPr/>
          <p:nvPr/>
        </p:nvPicPr>
        <p:blipFill>
          <a:blip r:embed="rId10" cstate="print">
            <a:extLst/>
          </a:blip>
          <a:stretch>
            <a:fillRect/>
          </a:stretch>
        </p:blipFill>
        <p:spPr>
          <a:xfrm>
            <a:off x="5523432" y="16232083"/>
            <a:ext cx="1678112" cy="1079500"/>
          </a:xfrm>
          <a:prstGeom prst="rect">
            <a:avLst/>
          </a:prstGeom>
          <a:ln>
            <a:noFill/>
          </a:ln>
          <a:effectLst>
            <a:outerShdw blurRad="292100" dist="139700" dir="2700000" algn="tl" rotWithShape="0">
              <a:srgbClr val="333333">
                <a:alpha val="65000"/>
              </a:srgbClr>
            </a:outerShdw>
          </a:effectLst>
        </p:spPr>
      </p:pic>
      <p:pic>
        <p:nvPicPr>
          <p:cNvPr id="27" name="Picture 13" descr="http://thumbs.gograph.com/gg59082581.jpg"/>
          <p:cNvPicPr>
            <a:picLocks noChangeAspect="1" noChangeArrowheads="1"/>
          </p:cNvPicPr>
          <p:nvPr/>
        </p:nvPicPr>
        <p:blipFill>
          <a:blip r:embed="rId11" cstate="print"/>
          <a:srcRect/>
          <a:stretch>
            <a:fillRect/>
          </a:stretch>
        </p:blipFill>
        <p:spPr bwMode="auto">
          <a:xfrm>
            <a:off x="3000864" y="16232083"/>
            <a:ext cx="1811811" cy="1079500"/>
          </a:xfrm>
          <a:prstGeom prst="rect">
            <a:avLst/>
          </a:prstGeom>
          <a:ln>
            <a:noFill/>
          </a:ln>
          <a:effectLst>
            <a:outerShdw blurRad="292100" dist="139700" dir="2700000" algn="tl" rotWithShape="0">
              <a:srgbClr val="333333">
                <a:alpha val="65000"/>
              </a:srgbClr>
            </a:outerShdw>
          </a:effectLst>
          <a:extLst/>
        </p:spPr>
      </p:pic>
      <p:pic>
        <p:nvPicPr>
          <p:cNvPr id="28" name="Picture 21" descr="http://img.thrfun.com/img/007/586/laundry_detergent_l.jpg"/>
          <p:cNvPicPr>
            <a:picLocks noChangeAspect="1" noChangeArrowheads="1"/>
          </p:cNvPicPr>
          <p:nvPr/>
        </p:nvPicPr>
        <p:blipFill>
          <a:blip r:embed="rId12" cstate="print"/>
          <a:srcRect/>
          <a:stretch>
            <a:fillRect/>
          </a:stretch>
        </p:blipFill>
        <p:spPr bwMode="auto">
          <a:xfrm>
            <a:off x="7914014" y="16232083"/>
            <a:ext cx="1257300" cy="1079500"/>
          </a:xfrm>
          <a:prstGeom prst="rect">
            <a:avLst/>
          </a:prstGeom>
          <a:ln>
            <a:noFill/>
          </a:ln>
          <a:effectLst>
            <a:outerShdw blurRad="292100" dist="139700" dir="2700000" algn="tl" rotWithShape="0">
              <a:srgbClr val="333333">
                <a:alpha val="65000"/>
              </a:srgbClr>
            </a:outerShdw>
          </a:effectLst>
          <a:extLst/>
        </p:spPr>
      </p:pic>
      <p:graphicFrame>
        <p:nvGraphicFramePr>
          <p:cNvPr id="23" name="Chart 22"/>
          <p:cNvGraphicFramePr/>
          <p:nvPr/>
        </p:nvGraphicFramePr>
        <p:xfrm>
          <a:off x="10018068" y="18130345"/>
          <a:ext cx="5528643" cy="4278367"/>
        </p:xfrm>
        <a:graphic>
          <a:graphicData uri="http://schemas.openxmlformats.org/drawingml/2006/chart">
            <c:chart xmlns:c="http://schemas.openxmlformats.org/drawingml/2006/chart" xmlns:r="http://schemas.openxmlformats.org/officeDocument/2006/relationships" r:id="rId13"/>
          </a:graphicData>
        </a:graphic>
      </p:graphicFrame>
      <p:sp>
        <p:nvSpPr>
          <p:cNvPr id="20" name="TextBox 19"/>
          <p:cNvSpPr txBox="1"/>
          <p:nvPr/>
        </p:nvSpPr>
        <p:spPr>
          <a:xfrm>
            <a:off x="14982825" y="17883717"/>
            <a:ext cx="4170045" cy="5028728"/>
          </a:xfrm>
          <a:prstGeom prst="rect">
            <a:avLst/>
          </a:prstGeom>
          <a:noFill/>
        </p:spPr>
        <p:txBody>
          <a:bodyPr wrap="square" rtlCol="0">
            <a:spAutoFit/>
          </a:bodyPr>
          <a:lstStyle/>
          <a:p>
            <a:pPr marL="228600" indent="-228600" algn="just"/>
            <a:endParaRPr lang="en-US" sz="2000" dirty="0">
              <a:solidFill>
                <a:schemeClr val="accent5">
                  <a:lumMod val="50000"/>
                </a:schemeClr>
              </a:solidFill>
            </a:endParaRPr>
          </a:p>
          <a:p>
            <a:pPr marL="228600" lvl="2" indent="-228600">
              <a:spcAft>
                <a:spcPts val="600"/>
              </a:spcAft>
              <a:buFont typeface="Arial" pitchFamily="34" charset="0"/>
              <a:buChar char="•"/>
            </a:pPr>
            <a:r>
              <a:rPr lang="en-US" sz="2000" dirty="0"/>
              <a:t>Through storm water run-off</a:t>
            </a:r>
          </a:p>
          <a:p>
            <a:pPr marL="228600" lvl="2" indent="-228600">
              <a:spcAft>
                <a:spcPts val="600"/>
              </a:spcAft>
              <a:buFont typeface="Arial" pitchFamily="34" charset="0"/>
              <a:buChar char="•"/>
            </a:pPr>
            <a:r>
              <a:rPr lang="en-US" sz="2000" dirty="0"/>
              <a:t>Through the atmosphere from the water cycle - rain and snow - atmospheric deposition</a:t>
            </a:r>
          </a:p>
          <a:p>
            <a:pPr marL="228600" lvl="2" indent="-228600">
              <a:spcAft>
                <a:spcPts val="600"/>
              </a:spcAft>
              <a:buFont typeface="Arial" pitchFamily="34" charset="0"/>
              <a:buChar char="•"/>
            </a:pPr>
            <a:r>
              <a:rPr lang="en-US" sz="2000" dirty="0"/>
              <a:t>Through the home and PCB-containing consumer products</a:t>
            </a:r>
          </a:p>
          <a:p>
            <a:pPr marL="228600" lvl="2" indent="-228600">
              <a:spcAft>
                <a:spcPts val="600"/>
              </a:spcAft>
              <a:buFont typeface="Arial" pitchFamily="34" charset="0"/>
              <a:buChar char="•"/>
            </a:pPr>
            <a:r>
              <a:rPr lang="en-US" sz="2000" dirty="0"/>
              <a:t>Through wastewater treatment plants:</a:t>
            </a:r>
          </a:p>
          <a:p>
            <a:pPr marL="457200" lvl="1" indent="-228600">
              <a:buFont typeface="Courier New" pitchFamily="49" charset="0"/>
              <a:buChar char="o"/>
            </a:pPr>
            <a:r>
              <a:rPr lang="en-US" sz="2000" dirty="0"/>
              <a:t>Human waste flushed down our toilets</a:t>
            </a:r>
          </a:p>
          <a:p>
            <a:pPr marL="457200" lvl="1" indent="-228600">
              <a:buFont typeface="Courier New" pitchFamily="49" charset="0"/>
              <a:buChar char="o"/>
            </a:pPr>
            <a:r>
              <a:rPr lang="en-US" sz="2000" dirty="0"/>
              <a:t>Printed clothing and paint products</a:t>
            </a:r>
          </a:p>
          <a:p>
            <a:pPr marL="457200" lvl="1" indent="-228600">
              <a:buFont typeface="Courier New" pitchFamily="49" charset="0"/>
              <a:buChar char="o"/>
            </a:pPr>
            <a:r>
              <a:rPr lang="en-US" sz="2000" dirty="0"/>
              <a:t>Pigments in recycled newspaper</a:t>
            </a:r>
          </a:p>
          <a:p>
            <a:pPr marL="457200" lvl="1" indent="-228600">
              <a:buFont typeface="Courier New" pitchFamily="49" charset="0"/>
              <a:buChar char="o"/>
            </a:pPr>
            <a:endParaRPr lang="en-US" sz="2000" dirty="0"/>
          </a:p>
        </p:txBody>
      </p:sp>
      <p:sp>
        <p:nvSpPr>
          <p:cNvPr id="38" name="TextBox 1"/>
          <p:cNvSpPr txBox="1">
            <a:spLocks noChangeArrowheads="1"/>
          </p:cNvSpPr>
          <p:nvPr/>
        </p:nvSpPr>
        <p:spPr bwMode="auto">
          <a:xfrm>
            <a:off x="10698821" y="21787909"/>
            <a:ext cx="4149090" cy="461665"/>
          </a:xfrm>
          <a:prstGeom prst="rect">
            <a:avLst/>
          </a:prstGeom>
          <a:noFill/>
          <a:ln w="9525">
            <a:noFill/>
            <a:miter lim="800000"/>
            <a:headEnd/>
            <a:tailEnd/>
          </a:ln>
        </p:spPr>
        <p:txBody>
          <a:bodyPr wrap="square">
            <a:spAutoFit/>
          </a:bodyPr>
          <a:lstStyle/>
          <a:p>
            <a:pPr algn="ctr"/>
            <a:r>
              <a:rPr lang="en-US" sz="1200" dirty="0"/>
              <a:t>Reference: Ecology Spokane River PCB Source Assessment, April 2011</a:t>
            </a:r>
          </a:p>
        </p:txBody>
      </p:sp>
      <p:graphicFrame>
        <p:nvGraphicFramePr>
          <p:cNvPr id="26" name="Group 890"/>
          <p:cNvGraphicFramePr>
            <a:graphicFrameLocks noGrp="1"/>
          </p:cNvGraphicFramePr>
          <p:nvPr>
            <p:ph sz="half" idx="2"/>
            <p:extLst>
              <p:ext uri="{D42A27DB-BD31-4B8C-83A1-F6EECF244321}">
                <p14:modId xmlns:p14="http://schemas.microsoft.com/office/powerpoint/2010/main" xmlns="" val="358723987"/>
              </p:ext>
            </p:extLst>
          </p:nvPr>
        </p:nvGraphicFramePr>
        <p:xfrm>
          <a:off x="536028" y="17686739"/>
          <a:ext cx="9301656" cy="4761345"/>
        </p:xfrm>
        <a:graphic>
          <a:graphicData uri="http://schemas.openxmlformats.org/drawingml/2006/table">
            <a:tbl>
              <a:tblPr>
                <a:tableStyleId>{BC89EF96-8CEA-46FF-86C4-4CE0E7609802}</a:tableStyleId>
              </a:tblPr>
              <a:tblGrid>
                <a:gridCol w="3100552">
                  <a:extLst>
                    <a:ext uri="{9D8B030D-6E8A-4147-A177-3AD203B41FA5}">
                      <a16:colId xmlns:a16="http://schemas.microsoft.com/office/drawing/2014/main" xmlns="" val="20000"/>
                    </a:ext>
                  </a:extLst>
                </a:gridCol>
                <a:gridCol w="3100552">
                  <a:extLst>
                    <a:ext uri="{9D8B030D-6E8A-4147-A177-3AD203B41FA5}">
                      <a16:colId xmlns:a16="http://schemas.microsoft.com/office/drawing/2014/main" xmlns="" val="20001"/>
                    </a:ext>
                  </a:extLst>
                </a:gridCol>
                <a:gridCol w="3100552">
                  <a:extLst>
                    <a:ext uri="{9D8B030D-6E8A-4147-A177-3AD203B41FA5}">
                      <a16:colId xmlns:a16="http://schemas.microsoft.com/office/drawing/2014/main" xmlns="" val="20002"/>
                    </a:ext>
                  </a:extLst>
                </a:gridCol>
              </a:tblGrid>
              <a:tr h="62090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u="none" strike="noStrike" cap="none" normalizeH="0" baseline="0" dirty="0">
                          <a:ln>
                            <a:noFill/>
                          </a:ln>
                          <a:solidFill>
                            <a:schemeClr val="accent5">
                              <a:lumMod val="50000"/>
                            </a:schemeClr>
                          </a:solidFill>
                          <a:effectLst/>
                          <a:latin typeface="+mn-lt"/>
                        </a:rPr>
                        <a:t>PCB Regulatory Relationships (</a:t>
                      </a:r>
                      <a:r>
                        <a:rPr kumimoji="0" lang="en-US" sz="1900" b="1" u="none" strike="noStrike" cap="none" normalizeH="0" baseline="0" dirty="0" err="1">
                          <a:ln>
                            <a:noFill/>
                          </a:ln>
                          <a:solidFill>
                            <a:schemeClr val="accent5">
                              <a:lumMod val="50000"/>
                            </a:schemeClr>
                          </a:solidFill>
                          <a:effectLst/>
                          <a:latin typeface="+mn-lt"/>
                        </a:rPr>
                        <a:t>ppm</a:t>
                      </a:r>
                      <a:r>
                        <a:rPr kumimoji="0" lang="en-US" sz="1900" b="1" u="none" strike="noStrike" cap="none" normalizeH="0" baseline="0" dirty="0">
                          <a:ln>
                            <a:noFill/>
                          </a:ln>
                          <a:solidFill>
                            <a:schemeClr val="accent5">
                              <a:lumMod val="50000"/>
                            </a:schemeClr>
                          </a:solidFill>
                          <a:effectLst/>
                          <a:latin typeface="+mn-lt"/>
                        </a:rPr>
                        <a:t>)                                                                                                                 Magnitude Difference Relative to  the Federal TSCA  Allowance</a:t>
                      </a:r>
                      <a:endParaRPr kumimoji="0" lang="en-US" sz="1900" b="1" i="0" u="none" strike="noStrike" cap="none" normalizeH="0" baseline="0" dirty="0">
                        <a:ln>
                          <a:noFill/>
                        </a:ln>
                        <a:solidFill>
                          <a:schemeClr val="accent5">
                            <a:lumMod val="50000"/>
                          </a:schemeClr>
                        </a:solidFill>
                        <a:effectLst/>
                        <a:latin typeface="+mn-lt"/>
                      </a:endParaRPr>
                    </a:p>
                  </a:txBody>
                  <a:tcPr marL="52611" marR="52611" marT="22585" marB="22585"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accent5">
                            <a:lumMod val="50000"/>
                          </a:schemeClr>
                        </a:solidFill>
                        <a:effectLst/>
                        <a:latin typeface="+mn-lt"/>
                      </a:endParaRPr>
                    </a:p>
                  </a:txBody>
                  <a:tcPr marL="47828" marR="47828" marT="23913" marB="23913" anchor="ctr" horzOverflow="overflow"/>
                </a:tc>
                <a:extLst>
                  <a:ext uri="{0D108BD9-81ED-4DB2-BD59-A6C34878D82A}">
                    <a16:rowId xmlns:a16="http://schemas.microsoft.com/office/drawing/2014/main" xmlns="" val="10000"/>
                  </a:ext>
                </a:extLst>
              </a:tr>
              <a:tr h="5511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effectLst/>
                          <a:latin typeface="+mn-lt"/>
                        </a:rPr>
                        <a:t>Reference</a:t>
                      </a:r>
                      <a:endParaRPr kumimoji="0" lang="en-US" sz="1700" b="0" i="0" u="none" strike="noStrike" cap="none" normalizeH="0" baseline="0" dirty="0">
                        <a:ln>
                          <a:noFill/>
                        </a:ln>
                        <a:solidFill>
                          <a:schemeClr val="tx1"/>
                        </a:solidFill>
                        <a:effectLst/>
                        <a:latin typeface="+mn-lt"/>
                      </a:endParaRPr>
                    </a:p>
                  </a:txBody>
                  <a:tcPr marL="52611" marR="52611" marT="22585" marB="225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u="none" strike="noStrike" cap="none" normalizeH="0" baseline="0" dirty="0">
                          <a:ln>
                            <a:noFill/>
                          </a:ln>
                          <a:effectLst/>
                          <a:latin typeface="+mn-lt"/>
                        </a:rPr>
                        <a:t>PCB Concentration (</a:t>
                      </a:r>
                      <a:r>
                        <a:rPr kumimoji="0" lang="en-US" sz="1700" u="none" strike="noStrike" cap="none" normalizeH="0" baseline="0" dirty="0" err="1">
                          <a:ln>
                            <a:noFill/>
                          </a:ln>
                          <a:effectLst/>
                          <a:latin typeface="+mn-lt"/>
                        </a:rPr>
                        <a:t>ppm</a:t>
                      </a:r>
                      <a:r>
                        <a:rPr kumimoji="0" lang="en-US" sz="1700" u="none" strike="noStrike" cap="none" normalizeH="0" baseline="0" dirty="0">
                          <a:ln>
                            <a:noFill/>
                          </a:ln>
                          <a:effectLst/>
                          <a:latin typeface="+mn-lt"/>
                        </a:rPr>
                        <a:t>)</a:t>
                      </a:r>
                      <a:endParaRPr kumimoji="0" lang="en-US" sz="1700" b="0" i="0" u="none" strike="noStrike" cap="none" normalizeH="0" baseline="0" dirty="0">
                        <a:ln>
                          <a:noFill/>
                        </a:ln>
                        <a:solidFill>
                          <a:schemeClr val="tx1"/>
                        </a:solidFill>
                        <a:effectLst/>
                        <a:latin typeface="+mn-lt"/>
                      </a:endParaRPr>
                    </a:p>
                  </a:txBody>
                  <a:tcPr marL="52611" marR="52611" marT="22585" marB="2258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mn-lt"/>
                        </a:rPr>
                        <a:t>Magnitude Difference </a:t>
                      </a:r>
                    </a:p>
                  </a:txBody>
                  <a:tcPr marL="52611" marR="52611" marT="22585" marB="22585" anchor="ctr" horzOverflow="overflow"/>
                </a:tc>
                <a:extLst>
                  <a:ext uri="{0D108BD9-81ED-4DB2-BD59-A6C34878D82A}">
                    <a16:rowId xmlns:a16="http://schemas.microsoft.com/office/drawing/2014/main" xmlns="" val="10001"/>
                  </a:ext>
                </a:extLst>
              </a:tr>
              <a:tr h="8348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900" u="none" strike="noStrike" cap="none" normalizeH="0" baseline="0" dirty="0">
                          <a:ln>
                            <a:noFill/>
                          </a:ln>
                          <a:effectLst/>
                          <a:latin typeface="+mn-lt"/>
                        </a:rPr>
                        <a:t>Federal TSCA Allowance</a:t>
                      </a:r>
                      <a:endParaRPr kumimoji="0" lang="en-US" sz="1900" b="0" i="0" u="none" strike="noStrike" cap="none" normalizeH="0" baseline="0" dirty="0">
                        <a:ln>
                          <a:noFill/>
                        </a:ln>
                        <a:solidFill>
                          <a:schemeClr val="tx1"/>
                        </a:solidFill>
                        <a:effectLst/>
                        <a:latin typeface="+mn-lt"/>
                      </a:endParaRPr>
                    </a:p>
                  </a:txBody>
                  <a:tcPr marL="150876" marR="150876" marT="129540" marB="12954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900" u="none" strike="noStrike" cap="none" normalizeH="0" baseline="0" dirty="0">
                          <a:ln>
                            <a:noFill/>
                          </a:ln>
                          <a:effectLst/>
                          <a:latin typeface="+mn-lt"/>
                        </a:rPr>
                        <a:t>  50</a:t>
                      </a:r>
                      <a:endParaRPr kumimoji="0" lang="en-US" sz="1900" b="0" i="0" u="none" strike="noStrike" cap="none" normalizeH="0" baseline="0" dirty="0">
                        <a:ln>
                          <a:noFill/>
                        </a:ln>
                        <a:solidFill>
                          <a:schemeClr val="tx1"/>
                        </a:solidFill>
                        <a:effectLst/>
                        <a:latin typeface="+mn-lt"/>
                      </a:endParaRPr>
                    </a:p>
                  </a:txBody>
                  <a:tcPr marL="52611" marR="52611" marT="22585" marB="22585"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mn-lt"/>
                        </a:rPr>
                        <a:t>                                                   ---</a:t>
                      </a:r>
                    </a:p>
                  </a:txBody>
                  <a:tcPr marL="52611" marR="52611" marT="22585" marB="22585" anchor="ctr" horzOverflow="overflow"/>
                </a:tc>
                <a:extLst>
                  <a:ext uri="{0D108BD9-81ED-4DB2-BD59-A6C34878D82A}">
                    <a16:rowId xmlns:a16="http://schemas.microsoft.com/office/drawing/2014/main" xmlns="" val="10002"/>
                  </a:ext>
                </a:extLst>
              </a:tr>
              <a:tr h="8348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mn-lt"/>
                        </a:rPr>
                        <a:t>EPA &amp; WA Current HHWQC*</a:t>
                      </a:r>
                      <a:endParaRPr kumimoji="0" lang="en-US" sz="1900" b="0" i="0" u="none" strike="noStrike" cap="none" normalizeH="0" baseline="0" dirty="0">
                        <a:ln>
                          <a:noFill/>
                        </a:ln>
                        <a:solidFill>
                          <a:schemeClr val="tx1"/>
                        </a:solidFill>
                        <a:effectLst/>
                        <a:latin typeface="+mn-lt"/>
                      </a:endParaRPr>
                    </a:p>
                  </a:txBody>
                  <a:tcPr marL="150876" marR="150876" marT="129540" marB="12954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mn-lt"/>
                        </a:rPr>
                        <a:t>    </a:t>
                      </a:r>
                      <a:r>
                        <a:rPr kumimoji="0" lang="en-US" sz="1900" u="none" strike="noStrike" cap="none" normalizeH="0" baseline="0" dirty="0" smtClean="0">
                          <a:ln>
                            <a:noFill/>
                          </a:ln>
                          <a:solidFill>
                            <a:schemeClr val="tx1"/>
                          </a:solidFill>
                          <a:effectLst/>
                          <a:latin typeface="+mn-lt"/>
                        </a:rPr>
                        <a:t>0.000000007</a:t>
                      </a:r>
                      <a:endParaRPr kumimoji="0" lang="en-US" sz="1900" b="0" i="0" u="none" strike="noStrike" cap="none" normalizeH="0" baseline="0" dirty="0">
                        <a:ln>
                          <a:noFill/>
                        </a:ln>
                        <a:solidFill>
                          <a:schemeClr val="tx1"/>
                        </a:solidFill>
                        <a:effectLst/>
                        <a:latin typeface="+mn-lt"/>
                      </a:endParaRPr>
                    </a:p>
                  </a:txBody>
                  <a:tcPr marL="52611" marR="52611" marT="22585" marB="22585"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rgbClr val="FF0000"/>
                          </a:solidFill>
                          <a:effectLst/>
                          <a:latin typeface="+mn-lt"/>
                        </a:rPr>
                        <a:t>   294,117,647</a:t>
                      </a:r>
                    </a:p>
                  </a:txBody>
                  <a:tcPr marL="52611" marR="52611" marT="22585" marB="22585" anchor="ctr" horzOverflow="overflow"/>
                </a:tc>
                <a:extLst>
                  <a:ext uri="{0D108BD9-81ED-4DB2-BD59-A6C34878D82A}">
                    <a16:rowId xmlns:a16="http://schemas.microsoft.com/office/drawing/2014/main" xmlns="" val="10003"/>
                  </a:ext>
                </a:extLst>
              </a:tr>
              <a:tr h="8348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900" u="none" strike="noStrike" cap="none" normalizeH="0" baseline="0" dirty="0">
                          <a:ln>
                            <a:noFill/>
                          </a:ln>
                          <a:solidFill>
                            <a:schemeClr val="tx1"/>
                          </a:solidFill>
                          <a:effectLst/>
                          <a:latin typeface="+mn-lt"/>
                        </a:rPr>
                        <a:t>Spokane Tribe WQS**</a:t>
                      </a:r>
                      <a:endParaRPr kumimoji="0" lang="en-US" sz="1900" b="0" i="0" u="none" strike="noStrike" cap="none" normalizeH="0" baseline="0" dirty="0">
                        <a:ln>
                          <a:noFill/>
                        </a:ln>
                        <a:solidFill>
                          <a:schemeClr val="tx1"/>
                        </a:solidFill>
                        <a:effectLst/>
                        <a:latin typeface="+mn-lt"/>
                      </a:endParaRPr>
                    </a:p>
                  </a:txBody>
                  <a:tcPr marL="150876" marR="150876" marT="129540" marB="129540" anchor="ctr" horzOverflow="overflow">
                    <a:lnR w="12700" cap="flat" cmpd="sng" algn="ctr">
                      <a:solidFill>
                        <a:schemeClr val="accent5">
                          <a:lumMod val="75000"/>
                        </a:schemeClr>
                      </a:solidFill>
                      <a:prstDash val="solid"/>
                      <a:round/>
                      <a:headEnd type="none" w="med" len="med"/>
                      <a:tailEnd type="none" w="med" len="med"/>
                    </a:lnR>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900" b="0" u="none" strike="noStrike" cap="none" normalizeH="0" baseline="0" dirty="0">
                          <a:ln>
                            <a:noFill/>
                          </a:ln>
                          <a:solidFill>
                            <a:schemeClr val="tx1"/>
                          </a:solidFill>
                          <a:effectLst/>
                          <a:latin typeface="+mn-lt"/>
                        </a:rPr>
                        <a:t>   </a:t>
                      </a:r>
                      <a:r>
                        <a:rPr kumimoji="0" lang="en-US" sz="1900" b="0" u="none" strike="noStrike" cap="none" normalizeH="0" baseline="0" dirty="0" smtClean="0">
                          <a:ln>
                            <a:noFill/>
                          </a:ln>
                          <a:solidFill>
                            <a:schemeClr val="tx1"/>
                          </a:solidFill>
                          <a:effectLst/>
                          <a:latin typeface="+mn-lt"/>
                        </a:rPr>
                        <a:t> 0.0000000013</a:t>
                      </a:r>
                      <a:endParaRPr kumimoji="0" lang="en-US" sz="1900" b="0" i="0" u="none" strike="noStrike" cap="none" normalizeH="0" baseline="0" dirty="0">
                        <a:ln>
                          <a:noFill/>
                        </a:ln>
                        <a:solidFill>
                          <a:schemeClr val="tx1"/>
                        </a:solidFill>
                        <a:effectLst/>
                        <a:latin typeface="+mn-lt"/>
                      </a:endParaRPr>
                    </a:p>
                  </a:txBody>
                  <a:tcPr marL="52611" marR="52611" marT="22585" marB="22585"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mn-lt"/>
                        </a:rPr>
                        <a:t>38,461,538,462</a:t>
                      </a:r>
                    </a:p>
                  </a:txBody>
                  <a:tcPr marL="52611" marR="52611" marT="22585" marB="22585" anchor="ctr" horzOverflow="overflow">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xmlns="" val="10004"/>
                  </a:ext>
                </a:extLst>
              </a:tr>
              <a:tr h="1081489">
                <a:tc gridSpan="3">
                  <a:txBody>
                    <a:bodyPr/>
                    <a:lstStyle/>
                    <a:p>
                      <a:pPr marL="342900" marR="0" lvl="0" indent="-342900" algn="l" defTabSz="914400" rtl="0" eaLnBrk="1" fontAlgn="ctr" latinLnBrk="0" hangingPunct="1">
                        <a:lnSpc>
                          <a:spcPct val="100000"/>
                        </a:lnSpc>
                        <a:spcBef>
                          <a:spcPct val="0"/>
                        </a:spcBef>
                        <a:spcAft>
                          <a:spcPct val="0"/>
                        </a:spcAft>
                        <a:buClrTx/>
                        <a:buSzTx/>
                        <a:buFontTx/>
                        <a:buNone/>
                        <a:tabLst/>
                        <a:defRPr/>
                      </a:pPr>
                      <a:r>
                        <a:rPr lang="en-US" sz="1700" dirty="0">
                          <a:solidFill>
                            <a:schemeClr val="tx1"/>
                          </a:solidFill>
                          <a:latin typeface="+mn-lt"/>
                        </a:rPr>
                        <a:t>*</a:t>
                      </a:r>
                      <a:r>
                        <a:rPr lang="en-US" sz="1700" dirty="0">
                          <a:solidFill>
                            <a:srgbClr val="FF0000"/>
                          </a:solidFill>
                          <a:latin typeface="+mn-lt"/>
                        </a:rPr>
                        <a:t>HHWQC - Human</a:t>
                      </a:r>
                      <a:r>
                        <a:rPr lang="en-US" sz="1700" baseline="0" dirty="0">
                          <a:solidFill>
                            <a:srgbClr val="FF0000"/>
                          </a:solidFill>
                          <a:latin typeface="+mn-lt"/>
                        </a:rPr>
                        <a:t> Health Water Quality Criteria. </a:t>
                      </a:r>
                      <a:r>
                        <a:rPr lang="en-US" sz="1700" b="0" i="0" dirty="0">
                          <a:solidFill>
                            <a:srgbClr val="FF0000"/>
                          </a:solidFill>
                          <a:latin typeface="+mn-lt"/>
                        </a:rPr>
                        <a:t>Preliminary Draft Rule (9/30/2014)</a:t>
                      </a:r>
                      <a:r>
                        <a:rPr lang="en-US" sz="1700" b="0" i="0" baseline="0" dirty="0">
                          <a:solidFill>
                            <a:srgbClr val="FF0000"/>
                          </a:solidFill>
                          <a:latin typeface="+mn-lt"/>
                        </a:rPr>
                        <a:t> </a:t>
                      </a:r>
                      <a:r>
                        <a:rPr lang="en-US" sz="1700" b="0" i="0" dirty="0">
                          <a:solidFill>
                            <a:srgbClr val="FF0000"/>
                          </a:solidFill>
                          <a:latin typeface="+mn-lt"/>
                        </a:rPr>
                        <a:t>(Source: 40 CFR 131.36)</a:t>
                      </a:r>
                      <a:endParaRPr lang="en-US" sz="1700" baseline="0" dirty="0">
                        <a:solidFill>
                          <a:srgbClr val="FF0000"/>
                        </a:solidFill>
                        <a:latin typeface="+mn-lt"/>
                      </a:endParaRPr>
                    </a:p>
                    <a:p>
                      <a:pPr marL="342900" marR="0" lvl="0" indent="-342900" algn="l" defTabSz="914400" rtl="0" eaLnBrk="1" fontAlgn="ctr" latinLnBrk="0" hangingPunct="1">
                        <a:lnSpc>
                          <a:spcPct val="100000"/>
                        </a:lnSpc>
                        <a:spcBef>
                          <a:spcPct val="0"/>
                        </a:spcBef>
                        <a:spcAft>
                          <a:spcPct val="0"/>
                        </a:spcAft>
                        <a:buClrTx/>
                        <a:buSzTx/>
                        <a:buFontTx/>
                        <a:buNone/>
                        <a:tabLst/>
                        <a:defRPr/>
                      </a:pPr>
                      <a:r>
                        <a:rPr lang="en-US" sz="1700" dirty="0">
                          <a:solidFill>
                            <a:schemeClr val="tx1"/>
                          </a:solidFill>
                          <a:latin typeface="+mn-lt"/>
                        </a:rPr>
                        <a:t>** Spokane Tribe Water Quality Standard: Adopted a Fish Consumption Rate of 865</a:t>
                      </a:r>
                      <a:r>
                        <a:rPr lang="en-US" sz="1700" baseline="0" dirty="0">
                          <a:solidFill>
                            <a:schemeClr val="tx1"/>
                          </a:solidFill>
                          <a:latin typeface="+mn-lt"/>
                        </a:rPr>
                        <a:t> </a:t>
                      </a:r>
                      <a:r>
                        <a:rPr lang="en-US" sz="1700" dirty="0">
                          <a:solidFill>
                            <a:schemeClr val="tx1"/>
                          </a:solidFill>
                          <a:latin typeface="+mn-lt"/>
                        </a:rPr>
                        <a:t>grams/day (1.9 pounds</a:t>
                      </a:r>
                      <a:r>
                        <a:rPr lang="en-US" sz="1700" baseline="0" dirty="0">
                          <a:solidFill>
                            <a:schemeClr val="tx1"/>
                          </a:solidFill>
                          <a:latin typeface="+mn-lt"/>
                        </a:rPr>
                        <a:t> </a:t>
                      </a:r>
                      <a:r>
                        <a:rPr lang="en-US" sz="1700" dirty="0">
                          <a:solidFill>
                            <a:schemeClr val="tx1"/>
                          </a:solidFill>
                          <a:latin typeface="+mn-lt"/>
                        </a:rPr>
                        <a:t>per day)</a:t>
                      </a:r>
                      <a:endParaRPr lang="en-US" sz="1700" baseline="0" dirty="0">
                        <a:solidFill>
                          <a:schemeClr val="tx1"/>
                        </a:solidFill>
                        <a:latin typeface="+mn-lt"/>
                      </a:endParaRPr>
                    </a:p>
                  </a:txBody>
                  <a:tcPr marL="52611" marR="52611" marT="22585" marB="22585" anchor="ctr" horzOverflow="overflow"/>
                </a:tc>
                <a:tc h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txBody>
                  <a:tcPr anchor="ctr" horzOverflow="overflow"/>
                </a:tc>
                <a:tc hMerge="1">
                  <a:txBody>
                    <a:bodyPr/>
                    <a:lstStyle/>
                    <a:p>
                      <a:pPr marL="342900" marR="0" lvl="0" indent="-342900" algn="ctr" defTabSz="914400" rtl="0" eaLnBrk="1" fontAlgn="ctr" latinLnBrk="0" hangingPunct="1">
                        <a:lnSpc>
                          <a:spcPct val="100000"/>
                        </a:lnSpc>
                        <a:spcBef>
                          <a:spcPct val="0"/>
                        </a:spcBef>
                        <a:spcAft>
                          <a:spcPct val="0"/>
                        </a:spcAft>
                        <a:buClrTx/>
                        <a:buSzTx/>
                        <a:buFontTx/>
                        <a:buNone/>
                        <a:tabLst/>
                        <a:defRPr/>
                      </a:pPr>
                      <a:endParaRPr lang="en-US" sz="1800" dirty="0">
                        <a:solidFill>
                          <a:schemeClr val="tx1"/>
                        </a:solidFill>
                      </a:endParaRPr>
                    </a:p>
                  </a:txBody>
                  <a:tcPr marL="47828" marR="47828" marT="23913" marB="23913" anchor="ctr" horzOverflow="overflow">
                    <a:lnT w="12700" cap="flat" cmpd="sng" algn="ctr">
                      <a:solidFill>
                        <a:schemeClr val="accent5">
                          <a:lumMod val="75000"/>
                        </a:schemeClr>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29" name="TextBox 28"/>
          <p:cNvSpPr txBox="1"/>
          <p:nvPr/>
        </p:nvSpPr>
        <p:spPr>
          <a:xfrm>
            <a:off x="6084498" y="29423572"/>
            <a:ext cx="12391861" cy="954107"/>
          </a:xfrm>
          <a:prstGeom prst="rect">
            <a:avLst/>
          </a:prstGeom>
          <a:noFill/>
        </p:spPr>
        <p:txBody>
          <a:bodyPr wrap="square" rtlCol="0">
            <a:spAutoFit/>
          </a:bodyPr>
          <a:lstStyle/>
          <a:p>
            <a:pPr lvl="0"/>
            <a:r>
              <a:rPr lang="en-US" sz="2800" dirty="0"/>
              <a:t>“</a:t>
            </a:r>
            <a:r>
              <a:rPr lang="en-US" sz="2800" b="1" i="1" dirty="0"/>
              <a:t>Be careful what you put down the drain; only rain down the storm drain</a:t>
            </a:r>
            <a:r>
              <a:rPr lang="en-US" sz="2800" b="1" dirty="0"/>
              <a:t>”.</a:t>
            </a:r>
          </a:p>
          <a:p>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2402</TotalTime>
  <Words>605</Words>
  <Application>Microsoft Office PowerPoint</Application>
  <PresentationFormat>Custom</PresentationFormat>
  <Paragraphs>124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Kara Whitman</dc:creator>
  <cp:lastModifiedBy>Kara Whitman</cp:lastModifiedBy>
  <cp:revision>215</cp:revision>
  <dcterms:created xsi:type="dcterms:W3CDTF">2014-10-23T19:43:44Z</dcterms:created>
  <dcterms:modified xsi:type="dcterms:W3CDTF">2017-09-06T20:39:57Z</dcterms:modified>
</cp:coreProperties>
</file>