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0000"/>
    <a:srgbClr val="996600"/>
    <a:srgbClr val="CC9900"/>
    <a:srgbClr val="FFFF00"/>
    <a:srgbClr val="FF6600"/>
    <a:srgbClr val="00CC00"/>
    <a:srgbClr val="00FF00"/>
    <a:srgbClr val="CC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0935" autoAdjust="0"/>
  </p:normalViewPr>
  <p:slideViewPr>
    <p:cSldViewPr snapToGrid="0"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9FC28B-93B0-422E-990B-8EB48C0C64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1522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B1FCA-034F-443B-8EB5-6AEF91FB8620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73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intropage_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E3050-7C44-4547-8BED-86A78074C7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D3F18-CF91-475F-8774-5128CD7D79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09600"/>
            <a:ext cx="8229600" cy="5448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227A6-3FDF-4D5C-8361-4A40CCF42B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5CC3-1885-4FCC-A993-BE9FDE2C08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EAA48-4CE4-48E9-AE2A-E1997DF806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EEED4-2DC4-41BD-8635-D4770B783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TextBox 4"/>
          <p:cNvSpPr txBox="1"/>
          <p:nvPr userDrawn="1"/>
        </p:nvSpPr>
        <p:spPr>
          <a:xfrm>
            <a:off x="4694945" y="130629"/>
            <a:ext cx="397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rodenburg@envsci.rutgers.edu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3B6E6-47BA-4033-9B48-BD35359A2A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32A3-3E33-484B-A6BB-7BF36953F1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14BD-9AFC-4E32-B6BA-076C2F2B8D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21D2-5900-429E-B01A-742E07E5B0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7694-7C16-47AE-A043-C865C72748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A330-C511-4E52-B3CF-CA4D6437B1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B7B9E-2BA9-4104-8DAC-E64208EB07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F5F5F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EF7F384B-ACE7-4F74-955F-D3C503DC20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173" name="Picture 5" descr="RU_units-banner_red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1863725"/>
            <a:ext cx="68199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Suitability of Spokane River data for fingerprinting</a:t>
            </a:r>
            <a:endParaRPr lang="en-US" altLang="zh-CN" dirty="0" smtClean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654425"/>
            <a:ext cx="6272213" cy="698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Lisa </a:t>
            </a:r>
            <a:r>
              <a:rPr lang="en-US" altLang="zh-CN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RODENBURG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solidFill>
                <a:schemeClr val="bg1"/>
              </a:solidFill>
              <a:latin typeface="Arial" charset="0"/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Department </a:t>
            </a:r>
            <a:r>
              <a:rPr lang="en-US" altLang="zh-CN" sz="1600" dirty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of </a:t>
            </a:r>
            <a:r>
              <a:rPr lang="en-US" altLang="zh-CN" sz="16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Environmental </a:t>
            </a:r>
            <a:r>
              <a:rPr lang="en-US" altLang="zh-CN" sz="1600" dirty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Sciences, Rutgers, the State University of New Jersey, 14 College Farm Road, New Brunswick, NJ 08901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* Presenting Author: Telephone: 848-932-5774 Fax: </a:t>
            </a:r>
            <a:r>
              <a:rPr lang="en-US" altLang="zh-CN" sz="16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732-932-8644</a:t>
            </a:r>
            <a:r>
              <a:rPr lang="en-US" altLang="zh-CN" sz="1600" dirty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, lisa.rodenburg@rutgers.edu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/>
            </a:r>
            <a:br>
              <a:rPr lang="en-US" altLang="zh-CN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</a:br>
            <a:endParaRPr lang="en-US" altLang="zh-CN" dirty="0" smtClean="0">
              <a:solidFill>
                <a:schemeClr val="bg1"/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 PCBs in the Spokane River coming from?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Many ways to answer this:</a:t>
            </a:r>
          </a:p>
          <a:p>
            <a:pPr lvl="1"/>
            <a:r>
              <a:rPr lang="en-US" dirty="0" smtClean="0"/>
              <a:t>Sampling of suspected sources</a:t>
            </a:r>
          </a:p>
          <a:p>
            <a:pPr lvl="1"/>
            <a:r>
              <a:rPr lang="en-US" dirty="0" smtClean="0"/>
              <a:t>Mass balance</a:t>
            </a:r>
          </a:p>
          <a:p>
            <a:pPr lvl="1"/>
            <a:r>
              <a:rPr lang="en-US" dirty="0" smtClean="0"/>
              <a:t>Water quality modeling</a:t>
            </a:r>
          </a:p>
          <a:p>
            <a:pPr lvl="1"/>
            <a:r>
              <a:rPr lang="en-US" dirty="0" smtClean="0"/>
              <a:t>Fingerprinting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5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</a:p>
          <a:p>
            <a:pPr lvl="1"/>
            <a:r>
              <a:rPr lang="en-US" dirty="0" smtClean="0"/>
              <a:t>Fingerprints might resemble </a:t>
            </a:r>
            <a:r>
              <a:rPr lang="en-US" dirty="0" err="1" smtClean="0"/>
              <a:t>unweathered</a:t>
            </a:r>
            <a:r>
              <a:rPr lang="en-US" dirty="0" smtClean="0"/>
              <a:t> </a:t>
            </a:r>
            <a:r>
              <a:rPr lang="en-US" dirty="0" err="1" smtClean="0"/>
              <a:t>Aroclors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Secondary sources</a:t>
            </a:r>
          </a:p>
          <a:p>
            <a:pPr lvl="1"/>
            <a:r>
              <a:rPr lang="en-US" dirty="0" smtClean="0"/>
              <a:t>Fingerprints might resemble weathered </a:t>
            </a:r>
            <a:r>
              <a:rPr lang="en-US" dirty="0" err="1" smtClean="0"/>
              <a:t>Aroclors</a:t>
            </a:r>
            <a:endParaRPr lang="en-US" dirty="0" smtClean="0"/>
          </a:p>
          <a:p>
            <a:pPr lvl="1"/>
            <a:r>
              <a:rPr lang="en-US" dirty="0" smtClean="0"/>
              <a:t>Fingerprints might include some non-</a:t>
            </a:r>
            <a:r>
              <a:rPr lang="en-US" dirty="0" err="1" smtClean="0"/>
              <a:t>Aroclor</a:t>
            </a:r>
            <a:r>
              <a:rPr lang="en-US" dirty="0" smtClean="0"/>
              <a:t> congeners</a:t>
            </a:r>
          </a:p>
          <a:p>
            <a:endParaRPr lang="en-US" dirty="0"/>
          </a:p>
          <a:p>
            <a:r>
              <a:rPr lang="en-US" dirty="0" smtClean="0"/>
              <a:t>Weathering processes can include:</a:t>
            </a:r>
          </a:p>
          <a:p>
            <a:pPr lvl="1"/>
            <a:r>
              <a:rPr lang="en-US" dirty="0" smtClean="0"/>
              <a:t>Anaerobic </a:t>
            </a:r>
            <a:r>
              <a:rPr lang="en-US" dirty="0" err="1" smtClean="0"/>
              <a:t>dechlorination</a:t>
            </a:r>
            <a:r>
              <a:rPr lang="en-US" dirty="0" smtClean="0"/>
              <a:t> might implicate sewers/groundwater</a:t>
            </a:r>
          </a:p>
          <a:p>
            <a:pPr lvl="1"/>
            <a:r>
              <a:rPr lang="en-US" dirty="0" smtClean="0"/>
              <a:t>Cytochrome P450 metabolism is expected in organisms; might be able to correct for this to identify the parent </a:t>
            </a:r>
            <a:r>
              <a:rPr lang="en-US" dirty="0" err="1" smtClean="0"/>
              <a:t>Aroclors</a:t>
            </a:r>
            <a:endParaRPr lang="en-US" dirty="0" smtClean="0"/>
          </a:p>
          <a:p>
            <a:pPr lvl="1"/>
            <a:r>
              <a:rPr lang="en-US" dirty="0" smtClean="0"/>
              <a:t>Loss of high or low MW congeners due to volatilization, sorption</a:t>
            </a:r>
          </a:p>
          <a:p>
            <a:pPr lvl="1"/>
            <a:r>
              <a:rPr lang="en-US" dirty="0" smtClean="0"/>
              <a:t>Other??????  Weathering is complex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do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Matrix Factorization</a:t>
            </a:r>
          </a:p>
          <a:p>
            <a:pPr lvl="1"/>
            <a:r>
              <a:rPr lang="en-US" dirty="0" smtClean="0"/>
              <a:t>Requires larger data set, ideally &gt;50 samples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Multiple Linear Regression</a:t>
            </a:r>
          </a:p>
          <a:p>
            <a:endParaRPr lang="en-US" dirty="0" smtClean="0"/>
          </a:p>
          <a:p>
            <a:r>
              <a:rPr lang="en-US" dirty="0" smtClean="0"/>
              <a:t>Both approaches require high quality data:</a:t>
            </a:r>
          </a:p>
          <a:p>
            <a:pPr lvl="1"/>
            <a:r>
              <a:rPr lang="en-US" dirty="0" smtClean="0"/>
              <a:t>1668 preferably</a:t>
            </a:r>
          </a:p>
          <a:p>
            <a:pPr lvl="1"/>
            <a:r>
              <a:rPr lang="en-US" dirty="0" smtClean="0"/>
              <a:t>SPB-</a:t>
            </a:r>
            <a:r>
              <a:rPr lang="en-US" dirty="0" err="1" smtClean="0"/>
              <a:t>octyl</a:t>
            </a:r>
            <a:r>
              <a:rPr lang="en-US" dirty="0" smtClean="0"/>
              <a:t> column preferred</a:t>
            </a:r>
          </a:p>
          <a:p>
            <a:pPr lvl="1"/>
            <a:r>
              <a:rPr lang="en-US" dirty="0" smtClean="0"/>
              <a:t>We have </a:t>
            </a:r>
            <a:r>
              <a:rPr lang="en-US" dirty="0" err="1" smtClean="0"/>
              <a:t>Aroclors</a:t>
            </a:r>
            <a:r>
              <a:rPr lang="en-US" dirty="0" smtClean="0"/>
              <a:t> measured on SGE-HT8 as well</a:t>
            </a:r>
          </a:p>
          <a:p>
            <a:pPr lvl="1"/>
            <a:r>
              <a:rPr lang="en-US" dirty="0" smtClean="0"/>
              <a:t>Most congeners are detected</a:t>
            </a:r>
          </a:p>
          <a:p>
            <a:pPr lvl="1"/>
            <a:r>
              <a:rPr lang="en-US" dirty="0" smtClean="0"/>
              <a:t>Detection limits are known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data sets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67" y="1297349"/>
            <a:ext cx="8329999" cy="48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6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Plenty of data for PMF:</a:t>
            </a:r>
          </a:p>
          <a:p>
            <a:pPr lvl="1"/>
            <a:r>
              <a:rPr lang="en-US" dirty="0" smtClean="0"/>
              <a:t>Surface water</a:t>
            </a:r>
          </a:p>
          <a:p>
            <a:pPr lvl="1"/>
            <a:r>
              <a:rPr lang="en-US" dirty="0" smtClean="0"/>
              <a:t>Storm water</a:t>
            </a:r>
          </a:p>
          <a:p>
            <a:pPr lvl="1"/>
            <a:r>
              <a:rPr lang="en-US" dirty="0" smtClean="0"/>
              <a:t>Fish</a:t>
            </a:r>
          </a:p>
          <a:p>
            <a:pPr lvl="1"/>
            <a:r>
              <a:rPr lang="en-US" dirty="0" smtClean="0"/>
              <a:t>Kaiser outfall</a:t>
            </a:r>
          </a:p>
          <a:p>
            <a:pPr lvl="1"/>
            <a:r>
              <a:rPr lang="en-US" dirty="0" smtClean="0"/>
              <a:t>Kaiser groundwater</a:t>
            </a:r>
          </a:p>
          <a:p>
            <a:pPr lvl="1"/>
            <a:r>
              <a:rPr lang="en-US" dirty="0" smtClean="0"/>
              <a:t>SCRWRF influent</a:t>
            </a:r>
          </a:p>
          <a:p>
            <a:r>
              <a:rPr lang="en-US" dirty="0" smtClean="0"/>
              <a:t>Small data sets suitable for MLR:</a:t>
            </a:r>
          </a:p>
          <a:p>
            <a:pPr lvl="1"/>
            <a:r>
              <a:rPr lang="en-US" dirty="0" smtClean="0"/>
              <a:t>Atmospheric deposition </a:t>
            </a:r>
            <a:r>
              <a:rPr lang="en-US" sz="1400" dirty="0" smtClean="0"/>
              <a:t>(probably lump with Green-Duwamish for PMF)</a:t>
            </a:r>
          </a:p>
          <a:p>
            <a:pPr lvl="1"/>
            <a:r>
              <a:rPr lang="en-US" dirty="0" smtClean="0"/>
              <a:t>Sediment</a:t>
            </a:r>
          </a:p>
          <a:p>
            <a:pPr lvl="1"/>
            <a:r>
              <a:rPr lang="en-US" dirty="0" smtClean="0"/>
              <a:t>Surface water CLAM</a:t>
            </a:r>
          </a:p>
          <a:p>
            <a:pPr lvl="1"/>
            <a:r>
              <a:rPr lang="en-US" dirty="0" smtClean="0"/>
              <a:t>Biofilm</a:t>
            </a:r>
          </a:p>
          <a:p>
            <a:pPr lvl="1"/>
            <a:r>
              <a:rPr lang="en-US" dirty="0" smtClean="0"/>
              <a:t>GE Groundwater</a:t>
            </a:r>
          </a:p>
          <a:p>
            <a:pPr lvl="1"/>
            <a:r>
              <a:rPr lang="en-US" dirty="0" smtClean="0"/>
              <a:t>Groundwater seeps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preliminary findings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Fish are dominated by </a:t>
            </a:r>
            <a:r>
              <a:rPr lang="en-US" dirty="0" err="1"/>
              <a:t>Aroclors</a:t>
            </a:r>
            <a:r>
              <a:rPr lang="en-US" dirty="0"/>
              <a:t> 1254 and </a:t>
            </a:r>
            <a:r>
              <a:rPr lang="en-US" dirty="0" smtClean="0"/>
              <a:t>1260</a:t>
            </a:r>
          </a:p>
          <a:p>
            <a:pPr lvl="1"/>
            <a:r>
              <a:rPr lang="en-US" dirty="0" smtClean="0"/>
              <a:t>These higher MW </a:t>
            </a:r>
            <a:r>
              <a:rPr lang="en-US" dirty="0" err="1" smtClean="0"/>
              <a:t>Aroclors</a:t>
            </a:r>
            <a:r>
              <a:rPr lang="en-US" dirty="0" smtClean="0"/>
              <a:t> </a:t>
            </a:r>
            <a:r>
              <a:rPr lang="en-US" dirty="0" err="1" smtClean="0"/>
              <a:t>bioaccumulate</a:t>
            </a:r>
            <a:r>
              <a:rPr lang="en-US" dirty="0" smtClean="0"/>
              <a:t> most effectively</a:t>
            </a:r>
            <a:endParaRPr lang="en-US" dirty="0"/>
          </a:p>
          <a:p>
            <a:r>
              <a:rPr lang="en-US" dirty="0" smtClean="0"/>
              <a:t>Fish and invertebrates show evidence of cytochrome P450 metabolism</a:t>
            </a:r>
          </a:p>
          <a:p>
            <a:pPr lvl="1"/>
            <a:r>
              <a:rPr lang="en-US" dirty="0" smtClean="0"/>
              <a:t>But you can still recognize that 1254 and 1260 were the parent </a:t>
            </a:r>
            <a:r>
              <a:rPr lang="en-US" dirty="0" err="1" smtClean="0"/>
              <a:t>Aroclors</a:t>
            </a:r>
            <a:endParaRPr lang="en-US" dirty="0" smtClean="0"/>
          </a:p>
          <a:p>
            <a:r>
              <a:rPr lang="en-US" dirty="0" err="1"/>
              <a:t>Dechlorination</a:t>
            </a:r>
            <a:r>
              <a:rPr lang="en-US" dirty="0"/>
              <a:t> might occur in Kaiser groundwater </a:t>
            </a:r>
          </a:p>
          <a:p>
            <a:pPr lvl="1"/>
            <a:r>
              <a:rPr lang="en-US" dirty="0"/>
              <a:t>might help us track this source; 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dechlorination</a:t>
            </a:r>
            <a:r>
              <a:rPr lang="en-US" dirty="0"/>
              <a:t> signal observed in the surface water)</a:t>
            </a:r>
          </a:p>
          <a:p>
            <a:r>
              <a:rPr lang="en-US" dirty="0" smtClean="0"/>
              <a:t>Surface water </a:t>
            </a:r>
            <a:r>
              <a:rPr lang="en-US" dirty="0" err="1" smtClean="0"/>
              <a:t>Aroclors</a:t>
            </a:r>
            <a:r>
              <a:rPr lang="en-US" dirty="0" smtClean="0"/>
              <a:t> appear largely </a:t>
            </a:r>
            <a:r>
              <a:rPr lang="en-US" dirty="0" err="1" smtClean="0"/>
              <a:t>unweathered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98925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Verdana_G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6561</TotalTime>
  <Words>305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SimSun</vt:lpstr>
      <vt:lpstr>SimSun</vt:lpstr>
      <vt:lpstr>Arial</vt:lpstr>
      <vt:lpstr>Verdana</vt:lpstr>
      <vt:lpstr>RU_Template_Verdana_G</vt:lpstr>
      <vt:lpstr>Suitability of Spokane River data for fingerprinting</vt:lpstr>
      <vt:lpstr>Problem </vt:lpstr>
      <vt:lpstr>Fingerprinting</vt:lpstr>
      <vt:lpstr>Ways to do fingerprinting</vt:lpstr>
      <vt:lpstr>Available data sets</vt:lpstr>
      <vt:lpstr>Data sets</vt:lpstr>
      <vt:lpstr>Very preliminary findings </vt:lpstr>
    </vt:vector>
  </TitlesOfParts>
  <Company>Environmental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Deposition of PCBs</dc:title>
  <dc:creator>totten</dc:creator>
  <cp:lastModifiedBy>Dave Dilks</cp:lastModifiedBy>
  <cp:revision>333</cp:revision>
  <dcterms:created xsi:type="dcterms:W3CDTF">2007-04-19T15:29:28Z</dcterms:created>
  <dcterms:modified xsi:type="dcterms:W3CDTF">2019-05-30T13:41:48Z</dcterms:modified>
</cp:coreProperties>
</file>