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5"/>
  </p:sldMasterIdLst>
  <p:notesMasterIdLst>
    <p:notesMasterId r:id="rId36"/>
  </p:notesMasterIdLst>
  <p:sldIdLst>
    <p:sldId id="290" r:id="rId6"/>
    <p:sldId id="291" r:id="rId7"/>
    <p:sldId id="292" r:id="rId8"/>
    <p:sldId id="293" r:id="rId9"/>
    <p:sldId id="294" r:id="rId10"/>
    <p:sldId id="295" r:id="rId11"/>
    <p:sldId id="296" r:id="rId12"/>
    <p:sldId id="297" r:id="rId13"/>
    <p:sldId id="298" r:id="rId14"/>
    <p:sldId id="299" r:id="rId15"/>
    <p:sldId id="300" r:id="rId16"/>
    <p:sldId id="302" r:id="rId17"/>
    <p:sldId id="301"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1"/>
    <a:srgbClr val="43525A"/>
    <a:srgbClr val="EFEFEF"/>
    <a:srgbClr val="472A14"/>
    <a:srgbClr val="B84626"/>
    <a:srgbClr val="909D93"/>
    <a:srgbClr val="C0CAC7"/>
    <a:srgbClr val="332A86"/>
    <a:srgbClr val="76B043"/>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9" autoAdjust="0"/>
    <p:restoredTop sz="93772" autoAdjust="0"/>
  </p:normalViewPr>
  <p:slideViewPr>
    <p:cSldViewPr snapToGrid="0">
      <p:cViewPr varScale="1">
        <p:scale>
          <a:sx n="90" d="100"/>
          <a:sy n="90" d="100"/>
        </p:scale>
        <p:origin x="-1434" y="-114"/>
      </p:cViewPr>
      <p:guideLst>
        <p:guide orient="horz" pos="1008"/>
        <p:guide orient="horz" pos="2971"/>
        <p:guide pos="2880"/>
        <p:guide pos="192"/>
        <p:guide pos="5568"/>
        <p:guide pos="3950"/>
        <p:guide pos="4800"/>
        <p:guide pos="40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868"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PBDE!$B$6</c:f>
              <c:strCache>
                <c:ptCount val="1"/>
                <c:pt idx="0">
                  <c:v>Event 1</c:v>
                </c:pt>
              </c:strCache>
            </c:strRef>
          </c:tx>
          <c:invertIfNegative val="0"/>
          <c:cat>
            <c:strRef>
              <c:f>PBDE!$C$2:$L$2</c:f>
              <c:strCache>
                <c:ptCount val="10"/>
                <c:pt idx="0">
                  <c:v>NVI</c:v>
                </c:pt>
                <c:pt idx="1">
                  <c:v>NVI Duplicate</c:v>
                </c:pt>
                <c:pt idx="2">
                  <c:v>SVI</c:v>
                </c:pt>
                <c:pt idx="3">
                  <c:v>SVI Duplicate</c:v>
                </c:pt>
                <c:pt idx="4">
                  <c:v>Effluent</c:v>
                </c:pt>
                <c:pt idx="5">
                  <c:v>NVI Rinsate</c:v>
                </c:pt>
                <c:pt idx="6">
                  <c:v>SVI Rinsate</c:v>
                </c:pt>
                <c:pt idx="7">
                  <c:v>Effluent Rinsate</c:v>
                </c:pt>
                <c:pt idx="8">
                  <c:v>Travel Blank</c:v>
                </c:pt>
                <c:pt idx="9">
                  <c:v>Lab Blank</c:v>
                </c:pt>
              </c:strCache>
            </c:strRef>
          </c:cat>
          <c:val>
            <c:numRef>
              <c:f>PBDE!$C$6:$L$6</c:f>
              <c:numCache>
                <c:formatCode>General</c:formatCode>
                <c:ptCount val="10"/>
                <c:pt idx="0">
                  <c:v>133581</c:v>
                </c:pt>
                <c:pt idx="2">
                  <c:v>321819</c:v>
                </c:pt>
                <c:pt idx="3">
                  <c:v>338298</c:v>
                </c:pt>
                <c:pt idx="4">
                  <c:v>1374</c:v>
                </c:pt>
                <c:pt idx="5">
                  <c:v>118.9</c:v>
                </c:pt>
                <c:pt idx="6">
                  <c:v>289.48</c:v>
                </c:pt>
                <c:pt idx="7">
                  <c:v>100.1</c:v>
                </c:pt>
                <c:pt idx="8">
                  <c:v>74.819999999999993</c:v>
                </c:pt>
                <c:pt idx="9">
                  <c:v>98.42</c:v>
                </c:pt>
              </c:numCache>
            </c:numRef>
          </c:val>
        </c:ser>
        <c:ser>
          <c:idx val="2"/>
          <c:order val="1"/>
          <c:tx>
            <c:strRef>
              <c:f>PBDE!$B$7</c:f>
              <c:strCache>
                <c:ptCount val="1"/>
                <c:pt idx="0">
                  <c:v>Event 3</c:v>
                </c:pt>
              </c:strCache>
            </c:strRef>
          </c:tx>
          <c:invertIfNegative val="0"/>
          <c:cat>
            <c:strRef>
              <c:f>PBDE!$C$2:$L$2</c:f>
              <c:strCache>
                <c:ptCount val="10"/>
                <c:pt idx="0">
                  <c:v>NVI</c:v>
                </c:pt>
                <c:pt idx="1">
                  <c:v>NVI Duplicate</c:v>
                </c:pt>
                <c:pt idx="2">
                  <c:v>SVI</c:v>
                </c:pt>
                <c:pt idx="3">
                  <c:v>SVI Duplicate</c:v>
                </c:pt>
                <c:pt idx="4">
                  <c:v>Effluent</c:v>
                </c:pt>
                <c:pt idx="5">
                  <c:v>NVI Rinsate</c:v>
                </c:pt>
                <c:pt idx="6">
                  <c:v>SVI Rinsate</c:v>
                </c:pt>
                <c:pt idx="7">
                  <c:v>Effluent Rinsate</c:v>
                </c:pt>
                <c:pt idx="8">
                  <c:v>Travel Blank</c:v>
                </c:pt>
                <c:pt idx="9">
                  <c:v>Lab Blank</c:v>
                </c:pt>
              </c:strCache>
            </c:strRef>
          </c:cat>
          <c:val>
            <c:numRef>
              <c:f>PBDE!$C$7:$L$7</c:f>
              <c:numCache>
                <c:formatCode>General</c:formatCode>
                <c:ptCount val="10"/>
                <c:pt idx="0">
                  <c:v>50721.460000000006</c:v>
                </c:pt>
                <c:pt idx="1">
                  <c:v>55928.060000000005</c:v>
                </c:pt>
                <c:pt idx="2">
                  <c:v>210199.08000000002</c:v>
                </c:pt>
                <c:pt idx="4">
                  <c:v>789.43000000000006</c:v>
                </c:pt>
                <c:pt idx="5">
                  <c:v>656.89</c:v>
                </c:pt>
                <c:pt idx="9">
                  <c:v>3410.77</c:v>
                </c:pt>
              </c:numCache>
            </c:numRef>
          </c:val>
        </c:ser>
        <c:dLbls>
          <c:showLegendKey val="0"/>
          <c:showVal val="0"/>
          <c:showCatName val="0"/>
          <c:showSerName val="0"/>
          <c:showPercent val="0"/>
          <c:showBubbleSize val="0"/>
        </c:dLbls>
        <c:gapWidth val="150"/>
        <c:axId val="47944448"/>
        <c:axId val="47946368"/>
      </c:barChart>
      <c:catAx>
        <c:axId val="47944448"/>
        <c:scaling>
          <c:orientation val="minMax"/>
        </c:scaling>
        <c:delete val="0"/>
        <c:axPos val="b"/>
        <c:title>
          <c:tx>
            <c:rich>
              <a:bodyPr/>
              <a:lstStyle/>
              <a:p>
                <a:pPr>
                  <a:defRPr/>
                </a:pPr>
                <a:r>
                  <a:rPr lang="en-US"/>
                  <a:t>Sample</a:t>
                </a:r>
                <a:r>
                  <a:rPr lang="en-US" baseline="0"/>
                  <a:t> Description</a:t>
                </a:r>
                <a:endParaRPr lang="en-US"/>
              </a:p>
            </c:rich>
          </c:tx>
          <c:layout/>
          <c:overlay val="0"/>
        </c:title>
        <c:majorTickMark val="none"/>
        <c:minorTickMark val="none"/>
        <c:tickLblPos val="nextTo"/>
        <c:crossAx val="47946368"/>
        <c:crosses val="autoZero"/>
        <c:auto val="1"/>
        <c:lblAlgn val="ctr"/>
        <c:lblOffset val="100"/>
        <c:noMultiLvlLbl val="0"/>
      </c:catAx>
      <c:valAx>
        <c:axId val="47946368"/>
        <c:scaling>
          <c:orientation val="minMax"/>
        </c:scaling>
        <c:delete val="0"/>
        <c:axPos val="l"/>
        <c:majorGridlines/>
        <c:minorGridlines/>
        <c:title>
          <c:tx>
            <c:rich>
              <a:bodyPr rot="-5400000" vert="horz"/>
              <a:lstStyle/>
              <a:p>
                <a:pPr>
                  <a:defRPr/>
                </a:pPr>
                <a:r>
                  <a:rPr lang="en-US"/>
                  <a:t>PBDE Concentration,</a:t>
                </a:r>
                <a:r>
                  <a:rPr lang="en-US" baseline="0"/>
                  <a:t> pg/L</a:t>
                </a:r>
                <a:endParaRPr lang="en-US"/>
              </a:p>
            </c:rich>
          </c:tx>
          <c:layout>
            <c:manualLayout>
              <c:xMode val="edge"/>
              <c:yMode val="edge"/>
              <c:x val="1.0404989654269897E-2"/>
              <c:y val="0.15774684978537981"/>
            </c:manualLayout>
          </c:layout>
          <c:overlay val="0"/>
        </c:title>
        <c:numFmt formatCode="#,##0" sourceLinked="0"/>
        <c:majorTickMark val="none"/>
        <c:minorTickMark val="none"/>
        <c:tickLblPos val="nextTo"/>
        <c:crossAx val="47944448"/>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1"/>
            <a:ext cx="3169921" cy="480060"/>
          </a:xfrm>
          <a:prstGeom prst="rect">
            <a:avLst/>
          </a:prstGeom>
        </p:spPr>
        <p:txBody>
          <a:bodyPr vert="horz" lIns="96651" tIns="48325" rIns="96651" bIns="48325" rtlCol="0"/>
          <a:lstStyle>
            <a:lvl1pPr algn="r">
              <a:defRPr sz="1200"/>
            </a:lvl1pPr>
          </a:lstStyle>
          <a:p>
            <a:fld id="{7840CB75-802D-4469-9DFE-7D4C2C34FD47}" type="datetimeFigureOut">
              <a:rPr lang="en-US" smtClean="0"/>
              <a:pPr/>
              <a:t>4/23/2013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ECFD3E66-379D-4E08-BE3D-95FF93308A2C}" type="slidenum">
              <a:rPr lang="en-US" smtClean="0"/>
              <a:pPr/>
              <a:t>‹#›</a:t>
            </a:fld>
            <a:endParaRPr lang="en-US"/>
          </a:p>
        </p:txBody>
      </p:sp>
    </p:spTree>
    <p:extLst>
      <p:ext uri="{BB962C8B-B14F-4D97-AF65-F5344CB8AC3E}">
        <p14:creationId xmlns:p14="http://schemas.microsoft.com/office/powerpoint/2010/main" val="23314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10</a:t>
            </a:fld>
            <a:endParaRPr lang="en-US"/>
          </a:p>
        </p:txBody>
      </p:sp>
    </p:spTree>
    <p:extLst>
      <p:ext uri="{BB962C8B-B14F-4D97-AF65-F5344CB8AC3E}">
        <p14:creationId xmlns:p14="http://schemas.microsoft.com/office/powerpoint/2010/main" val="187788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samples contained 2,3,7,8-TCDD at levels above the laboratory quantitation criteria. Table 2‑4 presents the flagged 2,3,7,8-TCDD results as reported by the laboratory.</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11</a:t>
            </a:fld>
            <a:endParaRPr lang="en-US" dirty="0"/>
          </a:p>
        </p:txBody>
      </p:sp>
    </p:spTree>
    <p:extLst>
      <p:ext uri="{BB962C8B-B14F-4D97-AF65-F5344CB8AC3E}">
        <p14:creationId xmlns:p14="http://schemas.microsoft.com/office/powerpoint/2010/main" val="85469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that effluent, etc. Were too low to show up on the chart</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12</a:t>
            </a:fld>
            <a:endParaRPr lang="en-US" dirty="0"/>
          </a:p>
        </p:txBody>
      </p:sp>
    </p:spTree>
    <p:extLst>
      <p:ext uri="{BB962C8B-B14F-4D97-AF65-F5344CB8AC3E}">
        <p14:creationId xmlns:p14="http://schemas.microsoft.com/office/powerpoint/2010/main" val="47122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that effluent, etc. Were too low to show up on the chart</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13</a:t>
            </a:fld>
            <a:endParaRPr lang="en-US" dirty="0"/>
          </a:p>
        </p:txBody>
      </p:sp>
    </p:spTree>
    <p:extLst>
      <p:ext uri="{BB962C8B-B14F-4D97-AF65-F5344CB8AC3E}">
        <p14:creationId xmlns:p14="http://schemas.microsoft.com/office/powerpoint/2010/main" val="47122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limited data suggest that SVI appeared to have higher concentrations of tetra-, penta-, and deca-brominated diphenyl ethers than the NVI samples. Also, the Event 3 PBDE concentrations at the NVI appeared to be lower than those observed during Event 1. However, there are not enough data to support statistical analyses. More detailed pattern analysis will be conducted for the next annual report when additional data are available. </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14</a:t>
            </a:fld>
            <a:endParaRPr lang="en-US" dirty="0"/>
          </a:p>
        </p:txBody>
      </p:sp>
    </p:spTree>
    <p:extLst>
      <p:ext uri="{BB962C8B-B14F-4D97-AF65-F5344CB8AC3E}">
        <p14:creationId xmlns:p14="http://schemas.microsoft.com/office/powerpoint/2010/main" val="335135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15</a:t>
            </a:fld>
            <a:endParaRPr lang="en-US" dirty="0"/>
          </a:p>
        </p:txBody>
      </p:sp>
    </p:spTree>
    <p:extLst>
      <p:ext uri="{BB962C8B-B14F-4D97-AF65-F5344CB8AC3E}">
        <p14:creationId xmlns:p14="http://schemas.microsoft.com/office/powerpoint/2010/main" val="215036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16</a:t>
            </a:fld>
            <a:endParaRPr lang="en-US" dirty="0"/>
          </a:p>
        </p:txBody>
      </p:sp>
    </p:spTree>
    <p:extLst>
      <p:ext uri="{BB962C8B-B14F-4D97-AF65-F5344CB8AC3E}">
        <p14:creationId xmlns:p14="http://schemas.microsoft.com/office/powerpoint/2010/main" val="215036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PCBs may be grouped in terms of homologs. Homolog groups are based on the number of chlorine molecules attached to the biphenyl ring. Congeners with a single chlorine molecule are grouped into the Monochlorobiphenyl homolog group (MoCB), congeners with two chlorine molecules are grouped into the Dichlorobiphenyl homolog group (DiCB), and so on. Tables 2-6, 2-7, and 2-8 present the total PCB concentration for each homolog group for Events 1, 2, and 3, respectively. Data from the two influent sampling locations are summarized graphically on Figure 2-4.</a:t>
            </a:r>
          </a:p>
          <a:p>
            <a:endParaRPr lang="en-US" dirty="0" smtClean="0"/>
          </a:p>
          <a:p>
            <a:endParaRPr lang="en-US" dirty="0"/>
          </a:p>
          <a:p>
            <a:r>
              <a:rPr lang="en-US" dirty="0" smtClean="0"/>
              <a:t>The </a:t>
            </a:r>
            <a:r>
              <a:rPr lang="en-US" dirty="0"/>
              <a:t>limited data suggest that NVI appeared to have slightly higher concentrations of dichloro biphenyls than the SVI samples, while the SVI samples appeared to have slightly higher concentrations of pentachloro biphenyls than the NVI samples in Event 3, but similar concentrations in Events 1 and 2. There are not enough data to support statistical analyses; however, more detailed pattern analysis will be conducted for the next annual report when additional data are available. </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17</a:t>
            </a:fld>
            <a:endParaRPr lang="en-US" dirty="0"/>
          </a:p>
        </p:txBody>
      </p:sp>
    </p:spTree>
    <p:extLst>
      <p:ext uri="{BB962C8B-B14F-4D97-AF65-F5344CB8AC3E}">
        <p14:creationId xmlns:p14="http://schemas.microsoft.com/office/powerpoint/2010/main" val="15972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three Aroclors found in the NVI and SVI samples could have originated from a wide range of sources such as electrical transformers, capacitors, hydraulic fluids, rubber products, varnishes, and a variety of other products. Some of these products can be found in commercial or residential areas as well as industrial areas</a:t>
            </a:r>
          </a:p>
        </p:txBody>
      </p:sp>
      <p:sp>
        <p:nvSpPr>
          <p:cNvPr id="4" name="Slide Number Placeholder 3"/>
          <p:cNvSpPr>
            <a:spLocks noGrp="1"/>
          </p:cNvSpPr>
          <p:nvPr>
            <p:ph type="sldNum" sz="quarter" idx="10"/>
          </p:nvPr>
        </p:nvSpPr>
        <p:spPr/>
        <p:txBody>
          <a:bodyPr/>
          <a:lstStyle/>
          <a:p>
            <a:fld id="{ECFD3E66-379D-4E08-BE3D-95FF93308A2C}" type="slidenum">
              <a:rPr lang="en-US" smtClean="0"/>
              <a:pPr/>
              <a:t>18</a:t>
            </a:fld>
            <a:endParaRPr lang="en-US" dirty="0"/>
          </a:p>
        </p:txBody>
      </p:sp>
    </p:spTree>
    <p:extLst>
      <p:ext uri="{BB962C8B-B14F-4D97-AF65-F5344CB8AC3E}">
        <p14:creationId xmlns:p14="http://schemas.microsoft.com/office/powerpoint/2010/main" val="140320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19</a:t>
            </a:fld>
            <a:endParaRPr lang="en-US"/>
          </a:p>
        </p:txBody>
      </p:sp>
    </p:spTree>
    <p:extLst>
      <p:ext uri="{BB962C8B-B14F-4D97-AF65-F5344CB8AC3E}">
        <p14:creationId xmlns:p14="http://schemas.microsoft.com/office/powerpoint/2010/main" val="349832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 is working with GeoEngineers and Axys Analytical</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–down  strategy focuses on suspected hotspots</a:t>
            </a:r>
          </a:p>
          <a:p>
            <a:endParaRPr lang="en-US" dirty="0" smtClean="0"/>
          </a:p>
          <a:p>
            <a:r>
              <a:rPr lang="en-US" dirty="0" smtClean="0"/>
              <a:t>Bottom-up strategy is systematic approach</a:t>
            </a:r>
          </a:p>
          <a:p>
            <a:endParaRPr lang="en-US" dirty="0" smtClean="0"/>
          </a:p>
          <a:p>
            <a:r>
              <a:rPr lang="en-US" dirty="0" smtClean="0"/>
              <a:t>Sample results include PCB concentrations, homolog and congener patterns</a:t>
            </a:r>
          </a:p>
          <a:p>
            <a:endParaRPr lang="en-US" dirty="0" smtClean="0"/>
          </a:p>
          <a:p>
            <a:r>
              <a:rPr lang="en-US" dirty="0" smtClean="0"/>
              <a:t>Sewershed attributes include current  or past land uses, spills, etc. that could be sources of the PCBs found in the samples</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22</a:t>
            </a:fld>
            <a:endParaRPr lang="en-US"/>
          </a:p>
        </p:txBody>
      </p:sp>
    </p:spTree>
    <p:extLst>
      <p:ext uri="{BB962C8B-B14F-4D97-AF65-F5344CB8AC3E}">
        <p14:creationId xmlns:p14="http://schemas.microsoft.com/office/powerpoint/2010/main" val="401290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23</a:t>
            </a:fld>
            <a:endParaRPr lang="en-US"/>
          </a:p>
        </p:txBody>
      </p:sp>
    </p:spTree>
    <p:extLst>
      <p:ext uri="{BB962C8B-B14F-4D97-AF65-F5344CB8AC3E}">
        <p14:creationId xmlns:p14="http://schemas.microsoft.com/office/powerpoint/2010/main" val="393823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2013, track-down sampling will be conducted at three locations (in addition to the NVI and SVI sampling). The locations were selected to divide the service area into five large tributary basins </a:t>
            </a:r>
            <a:endParaRPr lang="en-US" dirty="0" smtClean="0"/>
          </a:p>
          <a:p>
            <a:endParaRPr lang="en-US" dirty="0"/>
          </a:p>
          <a:p>
            <a:r>
              <a:rPr lang="en-US" dirty="0"/>
              <a:t>A sampling location along the NVI divides the NVI tributary area into two basins—the NVI Upper (upstream) and NVI Lower (downstream) basins. Two sampling locations along the SVI divide the SVI into three tributary basins—the SVI Upper (upstream), the Dishman Mica Interceptor (DMI, also upstream), and the SVI Lower (downstream). </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24</a:t>
            </a:fld>
            <a:endParaRPr lang="en-US" dirty="0"/>
          </a:p>
        </p:txBody>
      </p:sp>
    </p:spTree>
    <p:extLst>
      <p:ext uri="{BB962C8B-B14F-4D97-AF65-F5344CB8AC3E}">
        <p14:creationId xmlns:p14="http://schemas.microsoft.com/office/powerpoint/2010/main" val="398317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PCBs are a concern at very low levels.</a:t>
            </a:r>
          </a:p>
          <a:p>
            <a:pPr lvl="1"/>
            <a:endParaRPr lang="en-US" dirty="0" smtClean="0"/>
          </a:p>
          <a:p>
            <a:pPr lvl="1"/>
            <a:r>
              <a:rPr lang="en-US" dirty="0" smtClean="0"/>
              <a:t>Right side of chart shows our MDR experience.  Blank PCBs were higher than Natl. Toxics Rule (170 pg/L)</a:t>
            </a:r>
          </a:p>
          <a:p>
            <a:pPr lvl="1"/>
            <a:endParaRPr lang="en-US" dirty="0" smtClean="0"/>
          </a:p>
          <a:p>
            <a:pPr lvl="1"/>
            <a:r>
              <a:rPr lang="en-US" dirty="0" smtClean="0"/>
              <a:t>NPDES target  is 10 pg/L per congener</a:t>
            </a:r>
          </a:p>
          <a:p>
            <a:pPr lvl="1"/>
            <a:endParaRPr lang="en-US" dirty="0" smtClean="0"/>
          </a:p>
          <a:p>
            <a:pPr lvl="1"/>
            <a:r>
              <a:rPr lang="en-US" dirty="0" smtClean="0"/>
              <a:t>Left side of chart shows PCBs in rain and snow are often much higher than our proposed target (which may help explain why blanks have high PCBs)</a:t>
            </a:r>
          </a:p>
        </p:txBody>
      </p:sp>
      <p:sp>
        <p:nvSpPr>
          <p:cNvPr id="4" name="Slide Number Placeholder 3"/>
          <p:cNvSpPr>
            <a:spLocks noGrp="1"/>
          </p:cNvSpPr>
          <p:nvPr>
            <p:ph type="sldNum" sz="quarter" idx="10"/>
          </p:nvPr>
        </p:nvSpPr>
        <p:spPr/>
        <p:txBody>
          <a:bodyPr/>
          <a:lstStyle/>
          <a:p>
            <a:fld id="{ECFD3E66-379D-4E08-BE3D-95FF93308A2C}"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27</a:t>
            </a:fld>
            <a:endParaRPr lang="en-US"/>
          </a:p>
        </p:txBody>
      </p:sp>
    </p:spTree>
    <p:extLst>
      <p:ext uri="{BB962C8B-B14F-4D97-AF65-F5344CB8AC3E}">
        <p14:creationId xmlns:p14="http://schemas.microsoft.com/office/powerpoint/2010/main" val="1964093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28</a:t>
            </a:fld>
            <a:endParaRPr lang="en-US"/>
          </a:p>
        </p:txBody>
      </p:sp>
    </p:spTree>
    <p:extLst>
      <p:ext uri="{BB962C8B-B14F-4D97-AF65-F5344CB8AC3E}">
        <p14:creationId xmlns:p14="http://schemas.microsoft.com/office/powerpoint/2010/main" val="3867241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29</a:t>
            </a:fld>
            <a:endParaRPr lang="en-US"/>
          </a:p>
        </p:txBody>
      </p:sp>
    </p:spTree>
    <p:extLst>
      <p:ext uri="{BB962C8B-B14F-4D97-AF65-F5344CB8AC3E}">
        <p14:creationId xmlns:p14="http://schemas.microsoft.com/office/powerpoint/2010/main" val="28552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xfrm>
            <a:off x="1257300" y="722313"/>
            <a:ext cx="4800600" cy="3600450"/>
          </a:xfrm>
          <a:noFill/>
          <a:ln>
            <a:solidFill>
              <a:srgbClr val="000000"/>
            </a:solidFill>
            <a:miter lim="800000"/>
            <a:headEnd/>
            <a:tailEnd/>
          </a:ln>
        </p:spPr>
      </p:sp>
      <p:sp>
        <p:nvSpPr>
          <p:cNvPr id="91138" name="Rectangle 3"/>
          <p:cNvSpPr>
            <a:spLocks noGrp="1" noChangeArrowheads="1"/>
          </p:cNvSpPr>
          <p:nvPr>
            <p:ph type="body" idx="1"/>
          </p:nvPr>
        </p:nvSpPr>
        <p:spPr bwMode="auto">
          <a:xfrm>
            <a:off x="976345" y="4561870"/>
            <a:ext cx="5362511" cy="4316642"/>
          </a:xfrm>
          <a:noFill/>
        </p:spPr>
        <p:txBody>
          <a:bodyPr wrap="square" lIns="96921" tIns="48461" rIns="96921" bIns="48461" numCol="1" anchor="t" anchorCtr="0" compatLnSpc="1">
            <a:prstTxWarp prst="textNoShape">
              <a:avLst/>
            </a:prstTxWarp>
          </a:bodyPr>
          <a:lstStyle/>
          <a:p>
            <a:pPr eaLnBrk="1" hangingPunct="1"/>
            <a:r>
              <a:rPr lang="en-US" u="sng" smtClean="0"/>
              <a:t>First click explanation (the initial view)</a:t>
            </a:r>
            <a:r>
              <a:rPr lang="en-US" smtClean="0"/>
              <a:t>: Here is a map depicting regional sewer service areas for the City of Spokane (lighter tan) and Spokane County (darker tan).  The City generally serves customers within city limits and a few outside of city limits.  The County generally serves customers in North Spokane and the Spokane valley to the east.</a:t>
            </a:r>
          </a:p>
          <a:p>
            <a:pPr eaLnBrk="1" hangingPunct="1"/>
            <a:r>
              <a:rPr lang="en-US" u="sng" smtClean="0"/>
              <a:t>Second click explanation</a:t>
            </a:r>
            <a:r>
              <a:rPr lang="en-US" smtClean="0"/>
              <a:t>: Currently, all sewage is treated at one location --- the Riverside Park Water Reclamation Facility (near the Downriver Golf Course).</a:t>
            </a:r>
          </a:p>
          <a:p>
            <a:pPr eaLnBrk="1" hangingPunct="1"/>
            <a:r>
              <a:rPr lang="en-US" u="sng" smtClean="0"/>
              <a:t>Third click explanation</a:t>
            </a:r>
            <a:r>
              <a:rPr lang="en-US" smtClean="0"/>
              <a:t>: 12 years ago, in 1999, the City and the County agreed that future needs for additional levels of treatment at RPWRF, combined with the limited available space at that site, plus added flows from eliminating septic systems, would require more regional treatment capacity at a new location.</a:t>
            </a:r>
          </a:p>
          <a:p>
            <a:pPr eaLnBrk="1" hangingPunct="1"/>
            <a:r>
              <a:rPr lang="en-US" u="sng" smtClean="0"/>
              <a:t>Fourth click explanation</a:t>
            </a:r>
            <a:r>
              <a:rPr lang="en-US" smtClean="0"/>
              <a:t>:  The ensuing years of planning by the City and County resulted in an agreement for the County to construct a new facility to handle the projected treatment needs for the Spokane valley area.</a:t>
            </a:r>
          </a:p>
          <a:p>
            <a:pPr eaLnBrk="1" hangingPunct="1"/>
            <a:r>
              <a:rPr lang="en-US" u="sng" smtClean="0"/>
              <a:t>Fifth click explanation</a:t>
            </a:r>
            <a:r>
              <a:rPr lang="en-US" smtClean="0"/>
              <a:t>: Given the need to serve the valley, related planning ultimately selected the former Stockyards site as the preferred location.  So here we are today, nearly completed with 12 years of planning, permitting, design and construction of that new facility (SCRWRF).</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ECFD3E66-379D-4E08-BE3D-95FF93308A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We prepared QAPP and SOP last summer. Ecology </a:t>
            </a:r>
            <a:r>
              <a:rPr lang="en-US" dirty="0" err="1" smtClean="0"/>
              <a:t>approvied</a:t>
            </a:r>
            <a:r>
              <a:rPr lang="en-US" dirty="0" smtClean="0"/>
              <a:t> QAPP on 10/1/13</a:t>
            </a:r>
            <a:endParaRPr lang="en-US" dirty="0" smtClean="0"/>
          </a:p>
        </p:txBody>
      </p:sp>
      <p:sp>
        <p:nvSpPr>
          <p:cNvPr id="4" name="Slide Number Placeholder 3"/>
          <p:cNvSpPr>
            <a:spLocks noGrp="1"/>
          </p:cNvSpPr>
          <p:nvPr>
            <p:ph type="sldNum" sz="quarter" idx="10"/>
          </p:nvPr>
        </p:nvSpPr>
        <p:spPr/>
        <p:txBody>
          <a:bodyPr/>
          <a:lstStyle/>
          <a:p>
            <a:fld id="{ECFD3E66-379D-4E08-BE3D-95FF93308A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Ecology approved our QAPP on 10/1/12.  We started sampling the following weeks</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6</a:t>
            </a:fld>
            <a:endParaRPr lang="en-US"/>
          </a:p>
        </p:txBody>
      </p:sp>
    </p:spTree>
    <p:extLst>
      <p:ext uri="{BB962C8B-B14F-4D97-AF65-F5344CB8AC3E}">
        <p14:creationId xmlns:p14="http://schemas.microsoft.com/office/powerpoint/2010/main" val="237046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7</a:t>
            </a:fld>
            <a:endParaRPr lang="en-US"/>
          </a:p>
        </p:txBody>
      </p:sp>
    </p:spTree>
    <p:extLst>
      <p:ext uri="{BB962C8B-B14F-4D97-AF65-F5344CB8AC3E}">
        <p14:creationId xmlns:p14="http://schemas.microsoft.com/office/powerpoint/2010/main" val="292180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8</a:t>
            </a:fld>
            <a:endParaRPr lang="en-US" dirty="0"/>
          </a:p>
        </p:txBody>
      </p:sp>
    </p:spTree>
    <p:extLst>
      <p:ext uri="{BB962C8B-B14F-4D97-AF65-F5344CB8AC3E}">
        <p14:creationId xmlns:p14="http://schemas.microsoft.com/office/powerpoint/2010/main" val="179613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9</a:t>
            </a:fld>
            <a:endParaRPr lang="en-US" dirty="0"/>
          </a:p>
        </p:txBody>
      </p:sp>
    </p:spTree>
    <p:extLst>
      <p:ext uri="{BB962C8B-B14F-4D97-AF65-F5344CB8AC3E}">
        <p14:creationId xmlns:p14="http://schemas.microsoft.com/office/powerpoint/2010/main" val="168398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013 Cover Slide">
    <p:spTree>
      <p:nvGrpSpPr>
        <p:cNvPr id="1" name=""/>
        <p:cNvGrpSpPr/>
        <p:nvPr/>
      </p:nvGrpSpPr>
      <p:grpSpPr>
        <a:xfrm>
          <a:off x="0" y="0"/>
          <a:ext cx="0" cy="0"/>
          <a:chOff x="0" y="0"/>
          <a:chExt cx="0" cy="0"/>
        </a:xfrm>
      </p:grpSpPr>
      <p:sp>
        <p:nvSpPr>
          <p:cNvPr id="16" name="Rectangle 15"/>
          <p:cNvSpPr/>
          <p:nvPr userDrawn="1"/>
        </p:nvSpPr>
        <p:spPr bwMode="auto">
          <a:xfrm>
            <a:off x="0" y="0"/>
            <a:ext cx="9144000" cy="402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6" name="Picture 25" descr="BC_diagonal_border_light gray copy.png"/>
          <p:cNvPicPr>
            <a:picLocks noChangeAspect="1"/>
          </p:cNvPicPr>
          <p:nvPr userDrawn="1"/>
        </p:nvPicPr>
        <p:blipFill>
          <a:blip r:embed="rId2" cstate="print"/>
          <a:srcRect b="60249"/>
          <a:stretch>
            <a:fillRect/>
          </a:stretch>
        </p:blipFill>
        <p:spPr>
          <a:xfrm>
            <a:off x="755" y="163513"/>
            <a:ext cx="9143245" cy="598487"/>
          </a:xfrm>
          <a:prstGeom prst="rect">
            <a:avLst/>
          </a:prstGeom>
        </p:spPr>
      </p:pic>
      <p:sp>
        <p:nvSpPr>
          <p:cNvPr id="9" name="Rectangle 4"/>
          <p:cNvSpPr>
            <a:spLocks noGrp="1" noChangeArrowheads="1"/>
          </p:cNvSpPr>
          <p:nvPr>
            <p:ph type="title"/>
          </p:nvPr>
        </p:nvSpPr>
        <p:spPr bwMode="auto">
          <a:xfrm>
            <a:off x="304800" y="1273634"/>
            <a:ext cx="6172200" cy="12954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a:defRPr sz="4400" b="0">
                <a:solidFill>
                  <a:schemeClr val="tx1"/>
                </a:solidFill>
                <a:latin typeface="Franklin Gothic Demi" pitchFamily="34" charset="0"/>
              </a:defRPr>
            </a:lvl1pPr>
          </a:lstStyle>
          <a:p>
            <a:pPr lvl="0"/>
            <a:r>
              <a:rPr lang="en-US" dirty="0" smtClean="0"/>
              <a:t>Click to edit Master title style</a:t>
            </a:r>
          </a:p>
        </p:txBody>
      </p:sp>
      <p:sp>
        <p:nvSpPr>
          <p:cNvPr id="17" name="Text Placeholder 2"/>
          <p:cNvSpPr>
            <a:spLocks noGrp="1"/>
          </p:cNvSpPr>
          <p:nvPr>
            <p:ph type="body" idx="14"/>
          </p:nvPr>
        </p:nvSpPr>
        <p:spPr>
          <a:xfrm>
            <a:off x="304800" y="1045035"/>
            <a:ext cx="6172200" cy="228600"/>
          </a:xfrm>
        </p:spPr>
        <p:txBody>
          <a:bodyPr lIns="0" anchor="t">
            <a:normAutofit/>
          </a:bodyPr>
          <a:lstStyle>
            <a:lvl1pPr marL="0" indent="0">
              <a:buNone/>
              <a:defRPr sz="1600" b="0">
                <a:solidFill>
                  <a:schemeClr val="accent5"/>
                </a:solidFill>
                <a:latin typeface="Franklin Gothic Medium"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18" name="Text Placeholder 2"/>
          <p:cNvSpPr>
            <a:spLocks noGrp="1"/>
          </p:cNvSpPr>
          <p:nvPr>
            <p:ph type="body" idx="15"/>
          </p:nvPr>
        </p:nvSpPr>
        <p:spPr>
          <a:xfrm>
            <a:off x="304800" y="2569034"/>
            <a:ext cx="6172200" cy="152400"/>
          </a:xfrm>
        </p:spPr>
        <p:txBody>
          <a:bodyPr lIns="0" anchor="t">
            <a:normAutofit/>
          </a:bodyPr>
          <a:lstStyle>
            <a:lvl1pPr marL="0" indent="0">
              <a:buNone/>
              <a:defRPr sz="1200" b="0">
                <a:solidFill>
                  <a:schemeClr val="accent5"/>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pic>
        <p:nvPicPr>
          <p:cNvPr id="19" name="Picture 2" descr="C:\Users\emilne\Desktop\COLOR\New_BCLogos_2012\New_BCLogos_2012\BC_logo_2line_prple_webPP.jpg"/>
          <p:cNvPicPr>
            <a:picLocks noChangeAspect="1" noChangeArrowheads="1"/>
          </p:cNvPicPr>
          <p:nvPr userDrawn="1"/>
        </p:nvPicPr>
        <p:blipFill>
          <a:blip r:embed="rId3" cstate="print"/>
          <a:srcRect/>
          <a:stretch>
            <a:fillRect/>
          </a:stretch>
        </p:blipFill>
        <p:spPr bwMode="auto">
          <a:xfrm>
            <a:off x="280748" y="152404"/>
            <a:ext cx="1090852" cy="603504"/>
          </a:xfrm>
          <a:prstGeom prst="rect">
            <a:avLst/>
          </a:prstGeom>
          <a:noFill/>
          <a:ln w="76200">
            <a:solidFill>
              <a:schemeClr val="bg2"/>
            </a:solidFill>
          </a:ln>
        </p:spPr>
      </p:pic>
      <p:sp>
        <p:nvSpPr>
          <p:cNvPr id="23" name="Picture Placeholder 2"/>
          <p:cNvSpPr>
            <a:spLocks noGrp="1"/>
          </p:cNvSpPr>
          <p:nvPr>
            <p:ph type="pic" idx="10"/>
          </p:nvPr>
        </p:nvSpPr>
        <p:spPr>
          <a:xfrm>
            <a:off x="6770914" y="3047999"/>
            <a:ext cx="2209800" cy="1729791"/>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p:cNvSpPr>
            <a:spLocks noGrp="1"/>
          </p:cNvSpPr>
          <p:nvPr>
            <p:ph type="pic" idx="11"/>
          </p:nvPr>
        </p:nvSpPr>
        <p:spPr>
          <a:xfrm>
            <a:off x="6770914" y="4942115"/>
            <a:ext cx="2209800" cy="17526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Picture Placeholder 2"/>
          <p:cNvSpPr>
            <a:spLocks noGrp="1"/>
          </p:cNvSpPr>
          <p:nvPr>
            <p:ph type="pic" idx="12"/>
          </p:nvPr>
        </p:nvSpPr>
        <p:spPr>
          <a:xfrm>
            <a:off x="304800" y="3048000"/>
            <a:ext cx="6291942" cy="3646714"/>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ue Title Slide">
    <p:spTree>
      <p:nvGrpSpPr>
        <p:cNvPr id="1" name=""/>
        <p:cNvGrpSpPr/>
        <p:nvPr/>
      </p:nvGrpSpPr>
      <p:grpSpPr>
        <a:xfrm>
          <a:off x="0" y="0"/>
          <a:ext cx="0" cy="0"/>
          <a:chOff x="0" y="0"/>
          <a:chExt cx="0" cy="0"/>
        </a:xfrm>
      </p:grpSpPr>
      <p:pic>
        <p:nvPicPr>
          <p:cNvPr id="8" name="Picture 7" descr="BC_diagonal_border_light gray copy.png"/>
          <p:cNvPicPr>
            <a:picLocks noChangeAspect="1"/>
          </p:cNvPicPr>
          <p:nvPr userDrawn="1"/>
        </p:nvPicPr>
        <p:blipFill>
          <a:blip r:embed="rId2" cstate="print"/>
          <a:srcRect b="60249"/>
          <a:stretch>
            <a:fillRect/>
          </a:stretch>
        </p:blipFill>
        <p:spPr>
          <a:xfrm>
            <a:off x="0" y="6096000"/>
            <a:ext cx="9143245" cy="598487"/>
          </a:xfrm>
          <a:prstGeom prst="rect">
            <a:avLst/>
          </a:prstGeom>
        </p:spPr>
      </p:pic>
      <p:sp>
        <p:nvSpPr>
          <p:cNvPr id="14" name="Rectangle 3"/>
          <p:cNvSpPr>
            <a:spLocks noChangeArrowheads="1"/>
          </p:cNvSpPr>
          <p:nvPr userDrawn="1"/>
        </p:nvSpPr>
        <p:spPr bwMode="auto">
          <a:xfrm>
            <a:off x="0" y="0"/>
            <a:ext cx="9144000" cy="5921825"/>
          </a:xfrm>
          <a:prstGeom prst="rect">
            <a:avLst/>
          </a:prstGeom>
          <a:solidFill>
            <a:schemeClr val="accent1"/>
          </a:solidFill>
          <a:ln w="9525" algn="ctr">
            <a:noFill/>
            <a:miter lim="800000"/>
            <a:headEnd/>
            <a:tailEnd/>
          </a:ln>
          <a:effectLst/>
        </p:spPr>
        <p:txBody>
          <a:bodyPr wrap="none" anchor="ctr"/>
          <a:lstStyle/>
          <a:p>
            <a:endParaRPr lang="en-US"/>
          </a:p>
        </p:txBody>
      </p:sp>
      <p:sp>
        <p:nvSpPr>
          <p:cNvPr id="3167237" name="Rectangle 5"/>
          <p:cNvSpPr>
            <a:spLocks noGrp="1" noChangeArrowheads="1"/>
          </p:cNvSpPr>
          <p:nvPr>
            <p:ph type="ctrTitle"/>
          </p:nvPr>
        </p:nvSpPr>
        <p:spPr>
          <a:xfrm>
            <a:off x="914400" y="2514600"/>
            <a:ext cx="7657708" cy="1828800"/>
          </a:xfrm>
        </p:spPr>
        <p:txBody>
          <a:bodyPr lIns="0" rIns="0" anchor="b">
            <a:normAutofit/>
          </a:bodyPr>
          <a:lstStyle>
            <a:lvl1pPr algn="l">
              <a:defRPr sz="4800" b="0">
                <a:solidFill>
                  <a:schemeClr val="bg1"/>
                </a:solidFill>
                <a:latin typeface="Franklin Gothic Demi" pitchFamily="34" charset="0"/>
              </a:defRPr>
            </a:lvl1pPr>
          </a:lstStyle>
          <a:p>
            <a:r>
              <a:rPr lang="en-US" dirty="0"/>
              <a:t>Click to edit Master title style</a:t>
            </a:r>
          </a:p>
        </p:txBody>
      </p:sp>
      <p:sp>
        <p:nvSpPr>
          <p:cNvPr id="3167239" name="Rectangle 7"/>
          <p:cNvSpPr>
            <a:spLocks noGrp="1" noChangeArrowheads="1"/>
          </p:cNvSpPr>
          <p:nvPr>
            <p:ph type="subTitle" idx="1"/>
          </p:nvPr>
        </p:nvSpPr>
        <p:spPr>
          <a:xfrm>
            <a:off x="914399" y="4495800"/>
            <a:ext cx="7668703" cy="762000"/>
          </a:xfrm>
        </p:spPr>
        <p:txBody>
          <a:bodyPr lIns="0" rIns="0">
            <a:normAutofit/>
          </a:bodyPr>
          <a:lstStyle>
            <a:lvl1pPr marL="0" indent="0">
              <a:buFont typeface="Wingdings" pitchFamily="2" charset="2"/>
              <a:buNone/>
              <a:defRPr sz="2400">
                <a:solidFill>
                  <a:schemeClr val="bg1"/>
                </a:solidFill>
                <a:latin typeface="Franklin Gothic Book" pitchFamily="34" charset="0"/>
              </a:defRPr>
            </a:lvl1pPr>
          </a:lstStyle>
          <a:p>
            <a:r>
              <a:rPr lang="en-US" dirty="0"/>
              <a:t>Click to edit Master subtitle style</a:t>
            </a:r>
          </a:p>
        </p:txBody>
      </p:sp>
      <p:pic>
        <p:nvPicPr>
          <p:cNvPr id="10" name="Picture 2" descr="C:\Users\emilne\Desktop\COLOR\New_BCLogos_2012\New_BCLogos_2012\BC_logo_2line_prple_webPP.jpg"/>
          <p:cNvPicPr>
            <a:picLocks noChangeAspect="1" noChangeArrowheads="1"/>
          </p:cNvPicPr>
          <p:nvPr userDrawn="1"/>
        </p:nvPicPr>
        <p:blipFill>
          <a:blip r:embed="rId3" cstate="print"/>
          <a:srcRect/>
          <a:stretch>
            <a:fillRect/>
          </a:stretch>
        </p:blipFill>
        <p:spPr bwMode="auto">
          <a:xfrm>
            <a:off x="914400" y="6091206"/>
            <a:ext cx="1090852" cy="603504"/>
          </a:xfrm>
          <a:prstGeom prst="rect">
            <a:avLst/>
          </a:prstGeom>
          <a:noFill/>
          <a:ln w="76200">
            <a:solidFill>
              <a:schemeClr val="bg2"/>
            </a:solidFill>
          </a:ln>
        </p:spPr>
      </p:pic>
    </p:spTree>
    <p:extLst>
      <p:ext uri="{BB962C8B-B14F-4D97-AF65-F5344CB8AC3E}">
        <p14:creationId xmlns:p14="http://schemas.microsoft.com/office/powerpoint/2010/main" val="402361137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5344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smtClean="0"/>
              <a:t>Click to Edit Subtitle</a:t>
            </a:r>
            <a:endParaRPr lang="en-US" dirty="0"/>
          </a:p>
        </p:txBody>
      </p:sp>
      <p:sp>
        <p:nvSpPr>
          <p:cNvPr id="3" name="Text Placeholder 2"/>
          <p:cNvSpPr>
            <a:spLocks noGrp="1"/>
          </p:cNvSpPr>
          <p:nvPr>
            <p:ph type="body" idx="1"/>
          </p:nvPr>
        </p:nvSpPr>
        <p:spPr>
          <a:xfrm>
            <a:off x="304801" y="914400"/>
            <a:ext cx="8534400"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smtClean="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smtClean="0"/>
              <a:t>Click to edit Master title style</a:t>
            </a:r>
            <a:endParaRPr lang="en-US" dirty="0"/>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smtClean="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a:spLocks noChangeArrowheads="1"/>
          </p:cNvSpPr>
          <p:nvPr/>
        </p:nvSpPr>
        <p:spPr bwMode="auto">
          <a:xfrm>
            <a:off x="0" y="0"/>
            <a:ext cx="9144000" cy="304800"/>
          </a:xfrm>
          <a:prstGeom prst="rect">
            <a:avLst/>
          </a:prstGeom>
          <a:solidFill>
            <a:schemeClr val="accent1"/>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dirty="0" smtClean="0"/>
              <a:t>Brown and Caldwell | </a:t>
            </a:r>
            <a:r>
              <a:rPr lang="en-US" b="1" dirty="0" smtClean="0">
                <a:solidFill>
                  <a:srgbClr val="009ED1"/>
                </a:solidFill>
              </a:rPr>
              <a:t>DRAFT </a:t>
            </a:r>
            <a:endParaRPr lang="en-US" b="1" dirty="0">
              <a:solidFill>
                <a:srgbClr val="009ED1"/>
              </a:solidFill>
            </a:endParaRPr>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4161" r:id="rId10"/>
  </p:sldLayoutIdLst>
  <p:transition/>
  <p:timing>
    <p:tnLst>
      <p:par>
        <p:cTn id="1" dur="indefinite" restart="never" nodeType="tmRoot"/>
      </p:par>
    </p:tnLst>
  </p:timing>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chor="b">
            <a:normAutofit fontScale="90000"/>
          </a:bodyPr>
          <a:lstStyle/>
          <a:p>
            <a:pPr lvl="0"/>
            <a:r>
              <a:rPr lang="en-US" dirty="0"/>
              <a:t>Spokane County Wastewater Toxics </a:t>
            </a:r>
            <a:r>
              <a:rPr lang="en-US" dirty="0" smtClean="0"/>
              <a:t>Monitoring – Year One</a:t>
            </a:r>
            <a:endParaRPr lang="en-US" dirty="0"/>
          </a:p>
        </p:txBody>
      </p:sp>
      <p:sp>
        <p:nvSpPr>
          <p:cNvPr id="24" name="Text Placeholder 23"/>
          <p:cNvSpPr>
            <a:spLocks noGrp="1"/>
          </p:cNvSpPr>
          <p:nvPr>
            <p:ph type="body" idx="14"/>
          </p:nvPr>
        </p:nvSpPr>
        <p:spPr/>
        <p:txBody>
          <a:bodyPr/>
          <a:lstStyle/>
          <a:p>
            <a:endParaRPr lang="en-US" dirty="0" smtClean="0"/>
          </a:p>
          <a:p>
            <a:endParaRPr lang="en-US" dirty="0" smtClean="0"/>
          </a:p>
          <a:p>
            <a:endParaRPr lang="en-US" dirty="0"/>
          </a:p>
        </p:txBody>
      </p:sp>
      <p:sp>
        <p:nvSpPr>
          <p:cNvPr id="25" name="Text Placeholder 24"/>
          <p:cNvSpPr>
            <a:spLocks noGrp="1"/>
          </p:cNvSpPr>
          <p:nvPr>
            <p:ph type="body" idx="15"/>
          </p:nvPr>
        </p:nvSpPr>
        <p:spPr/>
        <p:txBody>
          <a:bodyPr>
            <a:normAutofit lnSpcReduction="10000"/>
          </a:bodyPr>
          <a:lstStyle/>
          <a:p>
            <a:r>
              <a:rPr lang="en-US" dirty="0" smtClean="0"/>
              <a:t>April 24, 2013 | DRAFT</a:t>
            </a:r>
          </a:p>
          <a:p>
            <a:endParaRPr lang="en-US" dirty="0"/>
          </a:p>
        </p:txBody>
      </p:sp>
      <p:pic>
        <p:nvPicPr>
          <p:cNvPr id="1026" name="Picture 2" descr="M:\2012 BD Proposals\051191.014 Spokane Cty PCB Study\06_Graphics\manhole photos\DSC_0019.JPG"/>
          <p:cNvPicPr>
            <a:picLocks noGrp="1" noChangeAspect="1" noChangeArrowheads="1"/>
          </p:cNvPicPr>
          <p:nvPr>
            <p:ph type="pic" idx="10"/>
          </p:nvPr>
        </p:nvPicPr>
        <p:blipFill rotWithShape="1">
          <a:blip r:embed="rId3" cstate="print"/>
          <a:srcRect l="-95" r="751"/>
          <a:stretch/>
        </p:blipFill>
        <p:spPr bwMode="auto">
          <a:xfrm>
            <a:off x="6281057" y="3047999"/>
            <a:ext cx="2558143" cy="1729791"/>
          </a:xfrm>
          <a:prstGeom prst="rect">
            <a:avLst/>
          </a:prstGeom>
          <a:noFill/>
        </p:spPr>
      </p:pic>
      <p:pic>
        <p:nvPicPr>
          <p:cNvPr id="13" name="Picture Placeholder 12"/>
          <p:cNvPicPr>
            <a:picLocks noGrp="1"/>
          </p:cNvPicPr>
          <p:nvPr>
            <p:ph type="pic" idx="12"/>
          </p:nvPr>
        </p:nvPicPr>
        <p:blipFill rotWithShape="1">
          <a:blip r:embed="rId4">
            <a:extLst>
              <a:ext uri="{28A0092B-C50C-407E-A947-70E740481C1C}">
                <a14:useLocalDpi xmlns:a14="http://schemas.microsoft.com/office/drawing/2010/main" val="0"/>
              </a:ext>
            </a:extLst>
          </a:blip>
          <a:srcRect t="9569" r="142" b="-270"/>
          <a:stretch/>
        </p:blipFill>
        <p:spPr bwMode="auto">
          <a:xfrm>
            <a:off x="740229" y="3048000"/>
            <a:ext cx="5127171" cy="3646714"/>
          </a:xfrm>
          <a:prstGeom prst="rect">
            <a:avLst/>
          </a:prstGeom>
          <a:noFill/>
          <a:ln>
            <a:noFill/>
          </a:ln>
        </p:spPr>
      </p:pic>
      <p:pic>
        <p:nvPicPr>
          <p:cNvPr id="9" name="Picture 8" descr="Spokane County.jpg"/>
          <p:cNvPicPr>
            <a:picLocks noChangeAspect="1"/>
          </p:cNvPicPr>
          <p:nvPr/>
        </p:nvPicPr>
        <p:blipFill>
          <a:blip r:embed="rId5" cstate="print"/>
          <a:stretch>
            <a:fillRect/>
          </a:stretch>
        </p:blipFill>
        <p:spPr>
          <a:xfrm>
            <a:off x="6798128" y="914400"/>
            <a:ext cx="1524000" cy="1524000"/>
          </a:xfrm>
          <a:prstGeom prst="rect">
            <a:avLst/>
          </a:prstGeom>
        </p:spPr>
      </p:pic>
      <p:pic>
        <p:nvPicPr>
          <p:cNvPr id="10" name="Picture Placeholder 9" descr="P:\Spokane County\142892 PCBs\002 QAPP\Photos of 1st sampling\DSC08059.JPG"/>
          <p:cNvPicPr>
            <a:picLocks noGrp="1"/>
          </p:cNvPicPr>
          <p:nvPr>
            <p:ph type="pic" idx="11"/>
          </p:nvPr>
        </p:nvPicPr>
        <p:blipFill>
          <a:blip r:embed="rId6" cstate="print"/>
          <a:srcRect l="2717" r="2717"/>
          <a:stretch>
            <a:fillRect/>
          </a:stretch>
        </p:blipFill>
        <p:spPr bwMode="auto">
          <a:xfrm>
            <a:off x="6350000" y="4842933"/>
            <a:ext cx="2497667" cy="1905000"/>
          </a:xfrm>
          <a:prstGeom prst="rect">
            <a:avLst/>
          </a:prstGeom>
          <a:noFill/>
          <a:ln w="9525">
            <a:noFill/>
            <a:miter lim="800000"/>
            <a:headEnd/>
            <a:tailEnd/>
          </a:ln>
        </p:spPr>
      </p:pic>
    </p:spTree>
    <p:extLst>
      <p:ext uri="{BB962C8B-B14F-4D97-AF65-F5344CB8AC3E}">
        <p14:creationId xmlns:p14="http://schemas.microsoft.com/office/powerpoint/2010/main" val="11159990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Sampling Procedures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10</a:t>
            </a:fld>
            <a:endParaRPr lang="en-US" dirty="0"/>
          </a:p>
        </p:txBody>
      </p:sp>
      <p:pic>
        <p:nvPicPr>
          <p:cNvPr id="7" name="Content Placeholder 6" descr="P:\Spokane County\142892 PCBs\002 QAPP\Photos of 1st sampling\DSC08002.JPG"/>
          <p:cNvPicPr>
            <a:picLocks noGrp="1"/>
          </p:cNvPicPr>
          <p:nvPr>
            <p:ph sz="half" idx="4294967295"/>
          </p:nvPr>
        </p:nvPicPr>
        <p:blipFill rotWithShape="1">
          <a:blip r:embed="rId3" cstate="print"/>
          <a:srcRect l="2856" t="6998" r="24896" b="-3689"/>
          <a:stretch/>
        </p:blipFill>
        <p:spPr bwMode="auto">
          <a:xfrm>
            <a:off x="6400800" y="1371600"/>
            <a:ext cx="2438400" cy="2574925"/>
          </a:xfrm>
          <a:prstGeom prst="rect">
            <a:avLst/>
          </a:prstGeom>
          <a:noFill/>
          <a:ln w="9525">
            <a:noFill/>
            <a:miter lim="800000"/>
            <a:headEnd/>
            <a:tailEnd/>
          </a:ln>
        </p:spPr>
      </p:pic>
      <p:pic>
        <p:nvPicPr>
          <p:cNvPr id="8" name="Content Placeholder 7" descr="P:\Spokane County\142892 PCBs\002 QAPP\Photos of 1st sampling\DSC08003.JPG"/>
          <p:cNvPicPr>
            <a:picLocks noGrp="1"/>
          </p:cNvPicPr>
          <p:nvPr>
            <p:ph sz="half" idx="4294967295"/>
          </p:nvPr>
        </p:nvPicPr>
        <p:blipFill rotWithShape="1">
          <a:blip r:embed="rId4" cstate="print"/>
          <a:srcRect b="1063"/>
          <a:stretch/>
        </p:blipFill>
        <p:spPr bwMode="auto">
          <a:xfrm>
            <a:off x="304800" y="1371601"/>
            <a:ext cx="2833688" cy="2489432"/>
          </a:xfrm>
          <a:prstGeom prst="rect">
            <a:avLst/>
          </a:prstGeom>
          <a:noFill/>
          <a:ln w="9525">
            <a:noFill/>
            <a:miter lim="800000"/>
            <a:headEnd/>
            <a:tailEnd/>
          </a:ln>
        </p:spPr>
      </p:pic>
      <p:pic>
        <p:nvPicPr>
          <p:cNvPr id="9" name="Picture 8" descr="P:\Spokane County\142892 PCBs\002 QAPP\Photos of 1st sampling\DSC08070.JPG"/>
          <p:cNvPicPr/>
          <p:nvPr/>
        </p:nvPicPr>
        <p:blipFill>
          <a:blip r:embed="rId5" cstate="print"/>
          <a:srcRect/>
          <a:stretch>
            <a:fillRect/>
          </a:stretch>
        </p:blipFill>
        <p:spPr bwMode="auto">
          <a:xfrm>
            <a:off x="304800" y="3977647"/>
            <a:ext cx="4905375" cy="2517775"/>
          </a:xfrm>
          <a:prstGeom prst="rect">
            <a:avLst/>
          </a:prstGeom>
          <a:noFill/>
          <a:ln w="9525">
            <a:noFill/>
            <a:miter lim="800000"/>
            <a:headEnd/>
            <a:tailEnd/>
          </a:ln>
        </p:spPr>
      </p:pic>
      <p:pic>
        <p:nvPicPr>
          <p:cNvPr id="10" name="Picture 9" descr="P:\Spokane County\142892 PCBs\002 QAPP\Photos of 1st sampling\DSC08058.JPG"/>
          <p:cNvPicPr/>
          <p:nvPr/>
        </p:nvPicPr>
        <p:blipFill>
          <a:blip r:embed="rId6" cstate="print"/>
          <a:srcRect/>
          <a:stretch>
            <a:fillRect/>
          </a:stretch>
        </p:blipFill>
        <p:spPr bwMode="auto">
          <a:xfrm>
            <a:off x="3229995" y="1371600"/>
            <a:ext cx="3074426" cy="2489432"/>
          </a:xfrm>
          <a:prstGeom prst="rect">
            <a:avLst/>
          </a:prstGeom>
          <a:noFill/>
          <a:ln w="9525">
            <a:noFill/>
            <a:miter lim="800000"/>
            <a:headEnd/>
            <a:tailEnd/>
          </a:ln>
        </p:spPr>
      </p:pic>
      <p:pic>
        <p:nvPicPr>
          <p:cNvPr id="11" name="Picture 10" descr="P:\Spokane County\142892 PCBs\002 QAPP\Photos of 1st sampling\DSC08065.JPG"/>
          <p:cNvPicPr/>
          <p:nvPr/>
        </p:nvPicPr>
        <p:blipFill rotWithShape="1">
          <a:blip r:embed="rId7" cstate="print"/>
          <a:srcRect r="1158" b="3939"/>
          <a:stretch/>
        </p:blipFill>
        <p:spPr bwMode="auto">
          <a:xfrm>
            <a:off x="5334000" y="3962400"/>
            <a:ext cx="3505200" cy="2533022"/>
          </a:xfrm>
          <a:prstGeom prst="rect">
            <a:avLst/>
          </a:prstGeom>
          <a:noFill/>
          <a:ln w="9525">
            <a:noFill/>
            <a:miter lim="800000"/>
            <a:headEnd/>
            <a:tailEnd/>
          </a:ln>
        </p:spPr>
      </p:pic>
      <p:sp>
        <p:nvSpPr>
          <p:cNvPr id="12" name="TextBox 11"/>
          <p:cNvSpPr txBox="1"/>
          <p:nvPr/>
        </p:nvSpPr>
        <p:spPr>
          <a:xfrm>
            <a:off x="3229995" y="1377387"/>
            <a:ext cx="2196435"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mj-lt"/>
              </a:rPr>
              <a:t>Sampler Calibration</a:t>
            </a:r>
            <a:endParaRPr lang="en-US" dirty="0">
              <a:solidFill>
                <a:schemeClr val="bg1"/>
              </a:solidFill>
              <a:effectLst>
                <a:outerShdw blurRad="38100" dist="38100" dir="2700000" algn="tl">
                  <a:srgbClr val="000000">
                    <a:alpha val="43137"/>
                  </a:srgbClr>
                </a:outerShdw>
              </a:effectLst>
              <a:latin typeface="+mj-lt"/>
            </a:endParaRPr>
          </a:p>
        </p:txBody>
      </p:sp>
      <p:sp>
        <p:nvSpPr>
          <p:cNvPr id="13" name="TextBox 12"/>
          <p:cNvSpPr txBox="1"/>
          <p:nvPr/>
        </p:nvSpPr>
        <p:spPr>
          <a:xfrm>
            <a:off x="304800" y="3977647"/>
            <a:ext cx="1718034"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mj-lt"/>
              </a:rPr>
              <a:t>Sampler Intake</a:t>
            </a:r>
            <a:endParaRPr lang="en-US" dirty="0">
              <a:solidFill>
                <a:schemeClr val="bg1"/>
              </a:solidFill>
              <a:effectLst>
                <a:outerShdw blurRad="38100" dist="38100" dir="2700000" algn="tl">
                  <a:srgbClr val="000000">
                    <a:alpha val="43137"/>
                  </a:srgbClr>
                </a:outerShdw>
              </a:effectLst>
              <a:latin typeface="+mj-lt"/>
            </a:endParaRPr>
          </a:p>
        </p:txBody>
      </p:sp>
      <p:sp>
        <p:nvSpPr>
          <p:cNvPr id="14" name="TextBox 13"/>
          <p:cNvSpPr txBox="1"/>
          <p:nvPr/>
        </p:nvSpPr>
        <p:spPr>
          <a:xfrm>
            <a:off x="304800" y="1377387"/>
            <a:ext cx="2196435"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mj-lt"/>
              </a:rPr>
              <a:t>Automated Sampler</a:t>
            </a:r>
            <a:endParaRPr lang="en-US" dirty="0">
              <a:solidFill>
                <a:schemeClr val="bg1"/>
              </a:solidFill>
              <a:effectLst>
                <a:outerShdw blurRad="38100" dist="38100" dir="2700000" algn="tl">
                  <a:srgbClr val="000000">
                    <a:alpha val="43137"/>
                  </a:srgbClr>
                </a:outerShdw>
              </a:effectLst>
              <a:latin typeface="+mj-lt"/>
            </a:endParaRPr>
          </a:p>
        </p:txBody>
      </p:sp>
      <p:sp>
        <p:nvSpPr>
          <p:cNvPr id="15" name="TextBox 14"/>
          <p:cNvSpPr txBox="1"/>
          <p:nvPr/>
        </p:nvSpPr>
        <p:spPr>
          <a:xfrm>
            <a:off x="5334000" y="3962400"/>
            <a:ext cx="2762744"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mj-lt"/>
              </a:rPr>
              <a:t>Composite Sample Bottle</a:t>
            </a:r>
            <a:endParaRPr lang="en-US" dirty="0">
              <a:solidFill>
                <a:schemeClr val="bg1"/>
              </a:solidFill>
              <a:effectLst>
                <a:outerShdw blurRad="38100" dist="38100" dir="2700000" algn="tl">
                  <a:srgbClr val="000000">
                    <a:alpha val="43137"/>
                  </a:srgbClr>
                </a:outerShdw>
              </a:effectLst>
              <a:latin typeface="+mj-lt"/>
            </a:endParaRPr>
          </a:p>
        </p:txBody>
      </p:sp>
      <p:sp>
        <p:nvSpPr>
          <p:cNvPr id="16" name="TextBox 15"/>
          <p:cNvSpPr txBox="1"/>
          <p:nvPr/>
        </p:nvSpPr>
        <p:spPr>
          <a:xfrm>
            <a:off x="6433457" y="1377387"/>
            <a:ext cx="1517595" cy="369332"/>
          </a:xfrm>
          <a:prstGeom prst="rect">
            <a:avLst/>
          </a:prstGeom>
          <a:noFill/>
        </p:spPr>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mj-lt"/>
              </a:rPr>
              <a:t>Teflon Tubing</a:t>
            </a:r>
            <a:endParaRPr lang="en-US"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171399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7890870"/>
              </p:ext>
            </p:extLst>
          </p:nvPr>
        </p:nvGraphicFramePr>
        <p:xfrm>
          <a:off x="304800" y="1600200"/>
          <a:ext cx="8534400" cy="3566160"/>
        </p:xfrm>
        <a:graphic>
          <a:graphicData uri="http://schemas.openxmlformats.org/drawingml/2006/table">
            <a:tbl>
              <a:tblPr firstRow="1" firstCol="1" bandRow="1">
                <a:tableStyleId>{3B4B98B0-60AC-42C2-AFA5-B58CD77FA1E5}</a:tableStyleId>
              </a:tblPr>
              <a:tblGrid>
                <a:gridCol w="2133600"/>
                <a:gridCol w="2133600"/>
                <a:gridCol w="2133600"/>
                <a:gridCol w="2133600"/>
              </a:tblGrid>
              <a:tr h="274320">
                <a:tc gridSpan="4">
                  <a:txBody>
                    <a:bodyPr/>
                    <a:lstStyle/>
                    <a:p>
                      <a:r>
                        <a:rPr lang="en-US" sz="1100" dirty="0" smtClean="0"/>
                        <a:t>Table 2-4. Laboratory Results for 2, 3, 7, 8-TCDD for</a:t>
                      </a:r>
                      <a:r>
                        <a:rPr lang="en-US" sz="1100" baseline="0" dirty="0" smtClean="0"/>
                        <a:t> First Three Events (</a:t>
                      </a:r>
                      <a:r>
                        <a:rPr lang="en-US" sz="1100" baseline="0" dirty="0" err="1" smtClean="0"/>
                        <a:t>pg</a:t>
                      </a:r>
                      <a:r>
                        <a:rPr lang="en-US" sz="1100" baseline="0" dirty="0" smtClean="0"/>
                        <a:t>/L)</a:t>
                      </a:r>
                      <a:endParaRPr lang="en-US" sz="11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74320">
                <a:tc rowSpan="2">
                  <a:txBody>
                    <a:bodyPr/>
                    <a:lstStyle/>
                    <a:p>
                      <a:r>
                        <a:rPr lang="en-US" sz="1100" b="1" dirty="0" smtClean="0">
                          <a:solidFill>
                            <a:schemeClr val="bg1"/>
                          </a:solidFill>
                        </a:rPr>
                        <a:t>Location</a:t>
                      </a:r>
                      <a:endParaRPr lang="en-US" sz="1100" b="1" dirty="0">
                        <a:solidFill>
                          <a:schemeClr val="bg1"/>
                        </a:solidFill>
                      </a:endParaRPr>
                    </a:p>
                  </a:txBody>
                  <a:tcPr anchor="b">
                    <a:solidFill>
                      <a:srgbClr val="009ED1"/>
                    </a:solidFill>
                  </a:tcPr>
                </a:tc>
                <a:tc gridSpan="3">
                  <a:txBody>
                    <a:bodyPr/>
                    <a:lstStyle/>
                    <a:p>
                      <a:pPr algn="ctr"/>
                      <a:r>
                        <a:rPr lang="en-US" sz="1100" b="1" dirty="0" smtClean="0">
                          <a:solidFill>
                            <a:schemeClr val="bg1"/>
                          </a:solidFill>
                        </a:rPr>
                        <a:t>2,3,7,8-TCDD concentration</a:t>
                      </a:r>
                      <a:r>
                        <a:rPr lang="en-US" sz="1100" b="1" baseline="0" dirty="0" smtClean="0">
                          <a:solidFill>
                            <a:schemeClr val="bg1"/>
                          </a:solidFill>
                        </a:rPr>
                        <a:t> (</a:t>
                      </a:r>
                      <a:r>
                        <a:rPr lang="en-US" sz="1100" b="1" baseline="0" dirty="0" err="1" smtClean="0">
                          <a:solidFill>
                            <a:schemeClr val="bg1"/>
                          </a:solidFill>
                        </a:rPr>
                        <a:t>pg</a:t>
                      </a:r>
                      <a:r>
                        <a:rPr lang="en-US" sz="1100" b="1" baseline="0" dirty="0" smtClean="0">
                          <a:solidFill>
                            <a:schemeClr val="bg1"/>
                          </a:solidFill>
                        </a:rPr>
                        <a:t>/L)</a:t>
                      </a:r>
                      <a:endParaRPr lang="en-US" sz="1100" b="1" dirty="0">
                        <a:solidFill>
                          <a:schemeClr val="bg1"/>
                        </a:solidFill>
                      </a:endParaRPr>
                    </a:p>
                  </a:txBody>
                  <a:tcPr anchor="b">
                    <a:lnB w="12700" cap="flat" cmpd="sng" algn="ctr">
                      <a:solidFill>
                        <a:schemeClr val="bg2"/>
                      </a:solidFill>
                      <a:prstDash val="solid"/>
                      <a:round/>
                      <a:headEnd type="none" w="med" len="med"/>
                      <a:tailEnd type="none" w="med" len="med"/>
                    </a:lnB>
                    <a:solidFill>
                      <a:srgbClr val="009ED1"/>
                    </a:solidFill>
                  </a:tcPr>
                </a:tc>
                <a:tc hMerge="1">
                  <a:txBody>
                    <a:bodyPr/>
                    <a:lstStyle/>
                    <a:p>
                      <a:endParaRPr lang="en-US" dirty="0"/>
                    </a:p>
                  </a:txBody>
                  <a:tcPr/>
                </a:tc>
                <a:tc hMerge="1">
                  <a:txBody>
                    <a:bodyPr/>
                    <a:lstStyle/>
                    <a:p>
                      <a:endParaRPr lang="en-US" dirty="0"/>
                    </a:p>
                  </a:txBody>
                  <a:tcPr/>
                </a:tc>
              </a:tr>
              <a:tr h="274320">
                <a:tc vMerge="1">
                  <a:txBody>
                    <a:bodyPr/>
                    <a:lstStyle/>
                    <a:p>
                      <a:endParaRPr lang="en-US" dirty="0"/>
                    </a:p>
                  </a:txBody>
                  <a:tcPr/>
                </a:tc>
                <a:tc>
                  <a:txBody>
                    <a:bodyPr/>
                    <a:lstStyle/>
                    <a:p>
                      <a:pPr algn="ctr"/>
                      <a:r>
                        <a:rPr lang="en-US" sz="1100" b="1" dirty="0" smtClean="0">
                          <a:solidFill>
                            <a:schemeClr val="bg1"/>
                          </a:solidFill>
                        </a:rPr>
                        <a:t>Event 1</a:t>
                      </a:r>
                      <a:endParaRPr lang="en-US" sz="1100" b="1" dirty="0">
                        <a:solidFill>
                          <a:schemeClr val="bg1"/>
                        </a:solidFill>
                      </a:endParaRPr>
                    </a:p>
                  </a:txBody>
                  <a:tcPr anchor="b">
                    <a:lnT w="12700" cap="flat" cmpd="sng" algn="ctr">
                      <a:solidFill>
                        <a:schemeClr val="bg2"/>
                      </a:solidFill>
                      <a:prstDash val="solid"/>
                      <a:round/>
                      <a:headEnd type="none" w="med" len="med"/>
                      <a:tailEnd type="none" w="med" len="med"/>
                    </a:lnT>
                    <a:solidFill>
                      <a:srgbClr val="009ED1"/>
                    </a:solidFill>
                  </a:tcPr>
                </a:tc>
                <a:tc>
                  <a:txBody>
                    <a:bodyPr/>
                    <a:lstStyle/>
                    <a:p>
                      <a:pPr algn="ctr"/>
                      <a:r>
                        <a:rPr lang="en-US" sz="1100" b="1" dirty="0" smtClean="0">
                          <a:solidFill>
                            <a:schemeClr val="bg1"/>
                          </a:solidFill>
                        </a:rPr>
                        <a:t>Event 2</a:t>
                      </a:r>
                      <a:endParaRPr lang="en-US" sz="1100" b="1" dirty="0">
                        <a:solidFill>
                          <a:schemeClr val="bg1"/>
                        </a:solidFill>
                      </a:endParaRPr>
                    </a:p>
                  </a:txBody>
                  <a:tcPr anchor="b">
                    <a:lnT w="12700" cap="flat" cmpd="sng" algn="ctr">
                      <a:solidFill>
                        <a:schemeClr val="bg2"/>
                      </a:solidFill>
                      <a:prstDash val="solid"/>
                      <a:round/>
                      <a:headEnd type="none" w="med" len="med"/>
                      <a:tailEnd type="none" w="med" len="med"/>
                    </a:lnT>
                    <a:solidFill>
                      <a:srgbClr val="009ED1"/>
                    </a:solidFill>
                  </a:tcPr>
                </a:tc>
                <a:tc>
                  <a:txBody>
                    <a:bodyPr/>
                    <a:lstStyle/>
                    <a:p>
                      <a:pPr algn="ctr"/>
                      <a:r>
                        <a:rPr lang="en-US" sz="1100" b="1" dirty="0" smtClean="0">
                          <a:solidFill>
                            <a:schemeClr val="bg1"/>
                          </a:solidFill>
                        </a:rPr>
                        <a:t>Event 3</a:t>
                      </a:r>
                      <a:endParaRPr lang="en-US" sz="1100" b="1" dirty="0">
                        <a:solidFill>
                          <a:schemeClr val="bg1"/>
                        </a:solidFill>
                      </a:endParaRPr>
                    </a:p>
                  </a:txBody>
                  <a:tcPr anchor="b">
                    <a:lnT w="12700" cap="flat" cmpd="sng" algn="ctr">
                      <a:solidFill>
                        <a:schemeClr val="bg2"/>
                      </a:solidFill>
                      <a:prstDash val="solid"/>
                      <a:round/>
                      <a:headEnd type="none" w="med" len="med"/>
                      <a:tailEnd type="none" w="med" len="med"/>
                    </a:lnT>
                    <a:solidFill>
                      <a:srgbClr val="009ED1"/>
                    </a:solidFill>
                  </a:tcPr>
                </a:tc>
              </a:tr>
              <a:tr h="274320">
                <a:tc>
                  <a:txBody>
                    <a:bodyPr/>
                    <a:lstStyle/>
                    <a:p>
                      <a:r>
                        <a:rPr lang="en-US" sz="1100" dirty="0" smtClean="0"/>
                        <a:t>NVI</a:t>
                      </a:r>
                      <a:endParaRPr lang="en-US" sz="1100" dirty="0"/>
                    </a:p>
                  </a:txBody>
                  <a:tcPr/>
                </a:tc>
                <a:tc>
                  <a:txBody>
                    <a:bodyPr/>
                    <a:lstStyle/>
                    <a:p>
                      <a:r>
                        <a:rPr lang="en-US" sz="1100" dirty="0" smtClean="0"/>
                        <a:t>&lt; 0.522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0.515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0.519 U</a:t>
                      </a:r>
                      <a:endParaRPr kumimoji="0" lang="en-US" sz="1100" b="0" i="0" u="none" strike="noStrike" cap="none" normalizeH="0" baseline="0" dirty="0" smtClean="0">
                        <a:ln>
                          <a:noFill/>
                        </a:ln>
                        <a:solidFill>
                          <a:schemeClr val="tx1"/>
                        </a:solidFill>
                        <a:effectLst/>
                        <a:cs typeface="Arial" pitchFamily="34" charset="0"/>
                      </a:endParaRPr>
                    </a:p>
                  </a:txBody>
                  <a:tcPr/>
                </a:tc>
              </a:tr>
              <a:tr h="274320">
                <a:tc>
                  <a:txBody>
                    <a:bodyPr/>
                    <a:lstStyle/>
                    <a:p>
                      <a:r>
                        <a:rPr lang="en-US" sz="1100" dirty="0" smtClean="0"/>
                        <a:t>SVI</a:t>
                      </a:r>
                      <a:endParaRPr lang="en-US" sz="1100" dirty="0"/>
                    </a:p>
                  </a:txBody>
                  <a:tcPr/>
                </a:tc>
                <a:tc>
                  <a:txBody>
                    <a:bodyPr/>
                    <a:lstStyle/>
                    <a:p>
                      <a:r>
                        <a:rPr lang="en-US" sz="1100" dirty="0" smtClean="0"/>
                        <a:t>&lt; 0.516 U</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0.519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&lt; 0.503 U</a:t>
                      </a:r>
                    </a:p>
                  </a:txBody>
                  <a:tcPr/>
                </a:tc>
              </a:tr>
              <a:tr h="274320">
                <a:tc>
                  <a:txBody>
                    <a:bodyPr/>
                    <a:lstStyle/>
                    <a:p>
                      <a:r>
                        <a:rPr lang="en-US" sz="1100" dirty="0" smtClean="0"/>
                        <a:t>SVI duplicate</a:t>
                      </a:r>
                      <a:endParaRPr lang="en-US" sz="1100" dirty="0"/>
                    </a:p>
                  </a:txBody>
                  <a:tcPr/>
                </a:tc>
                <a:tc>
                  <a:txBody>
                    <a:bodyPr/>
                    <a:lstStyle/>
                    <a:p>
                      <a:r>
                        <a:rPr lang="en-US" sz="1100" dirty="0" smtClean="0"/>
                        <a:t>NT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0.827 KJ</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r>
                        <a:rPr lang="en-US" sz="1100" dirty="0" smtClean="0"/>
                        <a:t>NT</a:t>
                      </a:r>
                      <a:endParaRPr lang="en-US" sz="1100" dirty="0"/>
                    </a:p>
                  </a:txBody>
                  <a:tcPr/>
                </a:tc>
              </a:tr>
              <a:tr h="274320">
                <a:tc>
                  <a:txBody>
                    <a:bodyPr/>
                    <a:lstStyle/>
                    <a:p>
                      <a:r>
                        <a:rPr lang="en-US" sz="1100" dirty="0" smtClean="0"/>
                        <a:t>Effluent</a:t>
                      </a:r>
                      <a:endParaRPr lang="en-US" sz="1100" dirty="0"/>
                    </a:p>
                  </a:txBody>
                  <a:tcPr/>
                </a:tc>
                <a:tc>
                  <a:txBody>
                    <a:bodyPr/>
                    <a:lstStyle/>
                    <a:p>
                      <a:r>
                        <a:rPr lang="en-US" sz="1100" dirty="0" smtClean="0"/>
                        <a:t>&lt;</a:t>
                      </a:r>
                      <a:r>
                        <a:rPr lang="en-US" sz="1100" baseline="0" dirty="0" smtClean="0"/>
                        <a:t> 0.517 U</a:t>
                      </a:r>
                      <a:endParaRPr lang="en-US" sz="1100" dirty="0"/>
                    </a:p>
                  </a:txBody>
                  <a:tcPr/>
                </a:tc>
                <a:tc>
                  <a:txBody>
                    <a:bodyPr/>
                    <a:lstStyle/>
                    <a:p>
                      <a:r>
                        <a:rPr lang="en-US" sz="1100" smtClean="0"/>
                        <a:t>NT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0.543 U</a:t>
                      </a:r>
                      <a:endParaRPr kumimoji="0" lang="en-US" sz="1100" b="0" i="0" u="none" strike="noStrike" cap="none" normalizeH="0" baseline="0" dirty="0" smtClean="0">
                        <a:ln>
                          <a:noFill/>
                        </a:ln>
                        <a:solidFill>
                          <a:schemeClr val="tx1"/>
                        </a:solidFill>
                        <a:effectLst/>
                        <a:cs typeface="Arial" pitchFamily="34" charset="0"/>
                      </a:endParaRPr>
                    </a:p>
                  </a:txBody>
                  <a:tcPr/>
                </a:tc>
              </a:tr>
              <a:tr h="274320">
                <a:tc>
                  <a:txBody>
                    <a:bodyPr/>
                    <a:lstStyle/>
                    <a:p>
                      <a:r>
                        <a:rPr lang="en-US" sz="1100" dirty="0" smtClean="0"/>
                        <a:t>Effluent duplicate</a:t>
                      </a:r>
                      <a:endParaRPr lang="en-US" sz="1100" dirty="0"/>
                    </a:p>
                  </a:txBody>
                  <a:tcPr/>
                </a:tc>
                <a:tc>
                  <a:txBody>
                    <a:bodyPr/>
                    <a:lstStyle/>
                    <a:p>
                      <a:r>
                        <a:rPr lang="en-US" sz="1100" dirty="0" smtClean="0"/>
                        <a:t>NT</a:t>
                      </a:r>
                      <a:endParaRPr lang="en-US" sz="1100" dirty="0"/>
                    </a:p>
                  </a:txBody>
                  <a:tcPr/>
                </a:tc>
                <a:tc>
                  <a:txBody>
                    <a:bodyPr/>
                    <a:lstStyle/>
                    <a:p>
                      <a:r>
                        <a:rPr lang="en-US" sz="1100" smtClean="0"/>
                        <a:t>NT</a:t>
                      </a:r>
                      <a:endParaRPr lang="en-US" sz="11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62626"/>
                          </a:solidFill>
                          <a:effectLst/>
                          <a:cs typeface="Arial" pitchFamily="34" charset="0"/>
                        </a:rPr>
                        <a:t>&lt; 0.517 U</a:t>
                      </a:r>
                      <a:endParaRPr kumimoji="0" lang="en-US" sz="1100" b="0" i="0" u="none" strike="noStrike" cap="none" normalizeH="0" baseline="0" dirty="0" smtClean="0">
                        <a:ln>
                          <a:noFill/>
                        </a:ln>
                        <a:solidFill>
                          <a:schemeClr val="tx1"/>
                        </a:solidFill>
                        <a:effectLst/>
                        <a:cs typeface="Arial" pitchFamily="34" charset="0"/>
                      </a:endParaRPr>
                    </a:p>
                  </a:txBody>
                  <a:tcPr/>
                </a:tc>
              </a:tr>
              <a:tr h="274320">
                <a:tc>
                  <a:txBody>
                    <a:bodyPr/>
                    <a:lstStyle/>
                    <a:p>
                      <a:r>
                        <a:rPr lang="en-US" sz="1100" dirty="0" smtClean="0"/>
                        <a:t>NVI </a:t>
                      </a:r>
                      <a:r>
                        <a:rPr lang="en-US" sz="1100" dirty="0" err="1" smtClean="0"/>
                        <a:t>rinsate</a:t>
                      </a:r>
                      <a:endParaRPr lang="en-US" sz="1100" dirty="0"/>
                    </a:p>
                  </a:txBody>
                  <a:tcPr/>
                </a:tc>
                <a:tc>
                  <a:txBody>
                    <a:bodyPr/>
                    <a:lstStyle/>
                    <a:p>
                      <a:r>
                        <a:rPr lang="en-US" sz="1100" dirty="0" smtClean="0"/>
                        <a:t>&lt; 0.503 U</a:t>
                      </a:r>
                      <a:endParaRPr lang="en-US" sz="1100" dirty="0"/>
                    </a:p>
                  </a:txBody>
                  <a:tcPr/>
                </a:tc>
                <a:tc>
                  <a:txBody>
                    <a:bodyPr/>
                    <a:lstStyle/>
                    <a:p>
                      <a:r>
                        <a:rPr lang="en-US" sz="1100" smtClean="0"/>
                        <a:t>NT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0.515 U</a:t>
                      </a:r>
                      <a:endParaRPr kumimoji="0" lang="en-US" sz="1100" b="0" i="0" u="none" strike="noStrike" cap="none" normalizeH="0" baseline="0" dirty="0" smtClean="0">
                        <a:ln>
                          <a:noFill/>
                        </a:ln>
                        <a:solidFill>
                          <a:schemeClr val="tx1"/>
                        </a:solidFill>
                        <a:effectLst/>
                        <a:cs typeface="Arial" pitchFamily="34" charset="0"/>
                      </a:endParaRPr>
                    </a:p>
                  </a:txBody>
                  <a:tcPr/>
                </a:tc>
              </a:tr>
              <a:tr h="274320">
                <a:tc>
                  <a:txBody>
                    <a:bodyPr/>
                    <a:lstStyle/>
                    <a:p>
                      <a:r>
                        <a:rPr lang="en-US" sz="1100" dirty="0" smtClean="0"/>
                        <a:t>SVI </a:t>
                      </a:r>
                      <a:r>
                        <a:rPr lang="en-US" sz="1100" dirty="0" err="1" smtClean="0"/>
                        <a:t>rinsate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0.507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r>
                        <a:rPr lang="en-US" sz="1100" smtClean="0"/>
                        <a:t>NT</a:t>
                      </a:r>
                      <a:endParaRPr lang="en-US" sz="1100" dirty="0"/>
                    </a:p>
                  </a:txBody>
                  <a:tcPr/>
                </a:tc>
                <a:tc>
                  <a:txBody>
                    <a:bodyPr/>
                    <a:lstStyle/>
                    <a:p>
                      <a:r>
                        <a:rPr lang="en-US" sz="1100" smtClean="0"/>
                        <a:t>NT</a:t>
                      </a:r>
                      <a:endParaRPr lang="en-US" sz="1100" dirty="0"/>
                    </a:p>
                  </a:txBody>
                  <a:tcPr/>
                </a:tc>
              </a:tr>
              <a:tr h="274320">
                <a:tc>
                  <a:txBody>
                    <a:bodyPr/>
                    <a:lstStyle/>
                    <a:p>
                      <a:r>
                        <a:rPr lang="en-US" sz="1100" dirty="0" smtClean="0"/>
                        <a:t>Effluent </a:t>
                      </a:r>
                      <a:r>
                        <a:rPr lang="en-US" sz="1100" dirty="0" err="1" smtClean="0"/>
                        <a:t>rinsate</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0.504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r>
                        <a:rPr lang="en-US" sz="1100" dirty="0" smtClean="0"/>
                        <a:t>NT</a:t>
                      </a:r>
                      <a:endParaRPr lang="en-US" sz="1100" dirty="0"/>
                    </a:p>
                  </a:txBody>
                  <a:tcPr/>
                </a:tc>
                <a:tc>
                  <a:txBody>
                    <a:bodyPr/>
                    <a:lstStyle/>
                    <a:p>
                      <a:r>
                        <a:rPr lang="en-US" sz="1100" dirty="0" smtClean="0"/>
                        <a:t>NT</a:t>
                      </a:r>
                      <a:endParaRPr lang="en-US" sz="1100" dirty="0"/>
                    </a:p>
                  </a:txBody>
                  <a:tcPr/>
                </a:tc>
              </a:tr>
              <a:tr h="274320">
                <a:tc>
                  <a:txBody>
                    <a:bodyPr/>
                    <a:lstStyle/>
                    <a:p>
                      <a:r>
                        <a:rPr lang="en-US" sz="1100" dirty="0" smtClean="0"/>
                        <a:t>Travel blank</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0.581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&lt; </a:t>
                      </a:r>
                      <a:r>
                        <a:rPr kumimoji="0" lang="en-US" sz="1100" b="0" i="0" u="none" strike="noStrike" cap="none" normalizeH="0" baseline="0" dirty="0" smtClean="0">
                          <a:ln>
                            <a:noFill/>
                          </a:ln>
                          <a:solidFill>
                            <a:srgbClr val="262626"/>
                          </a:solidFill>
                          <a:effectLst/>
                          <a:cs typeface="Arial" pitchFamily="34" charset="0"/>
                        </a:rPr>
                        <a:t>0.534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0.549 U</a:t>
                      </a:r>
                      <a:endParaRPr kumimoji="0" lang="en-US" sz="1100" b="0" i="0" u="none" strike="noStrike" cap="none" normalizeH="0" baseline="0" dirty="0" smtClean="0">
                        <a:ln>
                          <a:noFill/>
                        </a:ln>
                        <a:solidFill>
                          <a:schemeClr val="tx1"/>
                        </a:solidFill>
                        <a:effectLst/>
                        <a:cs typeface="Arial" pitchFamily="34" charset="0"/>
                      </a:endParaRPr>
                    </a:p>
                  </a:txBody>
                  <a:tcPr/>
                </a:tc>
              </a:tr>
              <a:tr h="274320">
                <a:tc>
                  <a:txBody>
                    <a:bodyPr/>
                    <a:lstStyle/>
                    <a:p>
                      <a:r>
                        <a:rPr lang="en-US" sz="1100" dirty="0" smtClean="0"/>
                        <a:t>Lab blank</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0.500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0.500 U</a:t>
                      </a:r>
                      <a:endParaRPr kumimoji="0" lang="en-US" sz="1100" b="0" i="0" u="none" strike="noStrike" cap="none" normalizeH="0" baseline="0" dirty="0" smtClean="0">
                        <a:ln>
                          <a:noFill/>
                        </a:ln>
                        <a:solidFill>
                          <a:schemeClr val="tx1"/>
                        </a:solidFill>
                        <a:effectLst/>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262626"/>
                          </a:solidFill>
                          <a:effectLst/>
                          <a:cs typeface="Arial" pitchFamily="34" charset="0"/>
                        </a:rPr>
                        <a:t>&lt; 0.500 U</a:t>
                      </a:r>
                      <a:endParaRPr kumimoji="0" lang="en-US" sz="1100" b="0" i="0" u="none" strike="noStrike" cap="none" normalizeH="0" baseline="0" dirty="0" smtClean="0">
                        <a:ln>
                          <a:noFill/>
                        </a:ln>
                        <a:solidFill>
                          <a:schemeClr val="tx1"/>
                        </a:solidFill>
                        <a:effectLst/>
                        <a:cs typeface="Arial" pitchFamily="34" charset="0"/>
                      </a:endParaRPr>
                    </a:p>
                  </a:txBody>
                  <a:tcPr/>
                </a:tc>
              </a:tr>
            </a:tbl>
          </a:graphicData>
        </a:graphic>
      </p:graphicFrame>
      <p:sp>
        <p:nvSpPr>
          <p:cNvPr id="3" name="Title 2"/>
          <p:cNvSpPr>
            <a:spLocks noGrp="1"/>
          </p:cNvSpPr>
          <p:nvPr>
            <p:ph type="title"/>
          </p:nvPr>
        </p:nvSpPr>
        <p:spPr/>
        <p:txBody>
          <a:bodyPr/>
          <a:lstStyle/>
          <a:p>
            <a:r>
              <a:rPr lang="en-US" dirty="0" smtClean="0"/>
              <a:t>2,3,7,8-TCDD Results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11</a:t>
            </a:fld>
            <a:endParaRPr lang="en-US" dirty="0"/>
          </a:p>
        </p:txBody>
      </p:sp>
      <p:sp>
        <p:nvSpPr>
          <p:cNvPr id="8" name="TextBox 7"/>
          <p:cNvSpPr txBox="1"/>
          <p:nvPr/>
        </p:nvSpPr>
        <p:spPr>
          <a:xfrm>
            <a:off x="304800" y="5334000"/>
            <a:ext cx="8839200" cy="769441"/>
          </a:xfrm>
          <a:prstGeom prst="rect">
            <a:avLst/>
          </a:prstGeom>
          <a:noFill/>
        </p:spPr>
        <p:txBody>
          <a:bodyPr wrap="square" rtlCol="0">
            <a:spAutoFit/>
          </a:bodyPr>
          <a:lstStyle/>
          <a:p>
            <a:r>
              <a:rPr lang="en-US" sz="1100" i="1" dirty="0" smtClean="0"/>
              <a:t>NT = not tested</a:t>
            </a:r>
          </a:p>
          <a:p>
            <a:r>
              <a:rPr lang="en-US" sz="1100" i="1" dirty="0" smtClean="0"/>
              <a:t>U flags indicate the substance was not detected at the reporting level.</a:t>
            </a:r>
          </a:p>
          <a:p>
            <a:r>
              <a:rPr lang="en-US" sz="1100" i="1" dirty="0" smtClean="0"/>
              <a:t>K flags indicate a peak was detected but did no meet qualification criteria. The result reported is the estimated maximum possible concentration</a:t>
            </a:r>
          </a:p>
          <a:p>
            <a:r>
              <a:rPr lang="en-US" sz="1100" i="1" dirty="0" smtClean="0"/>
              <a:t>J flags indicate that the sample concentration was lower than the lowest calibration equivalent</a:t>
            </a:r>
            <a:endParaRPr lang="en-US" sz="1100" i="1" dirty="0"/>
          </a:p>
        </p:txBody>
      </p:sp>
    </p:spTree>
    <p:extLst>
      <p:ext uri="{BB962C8B-B14F-4D97-AF65-F5344CB8AC3E}">
        <p14:creationId xmlns:p14="http://schemas.microsoft.com/office/powerpoint/2010/main" val="17634707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2" name="Content Placeholder 2301"/>
          <p:cNvGraphicFramePr>
            <a:graphicFrameLocks noGrp="1"/>
          </p:cNvGraphicFramePr>
          <p:nvPr>
            <p:ph idx="1"/>
            <p:extLst>
              <p:ext uri="{D42A27DB-BD31-4B8C-83A1-F6EECF244321}">
                <p14:modId xmlns:p14="http://schemas.microsoft.com/office/powerpoint/2010/main" val="247216643"/>
              </p:ext>
            </p:extLst>
          </p:nvPr>
        </p:nvGraphicFramePr>
        <p:xfrm>
          <a:off x="304800" y="1600200"/>
          <a:ext cx="8534405" cy="1539240"/>
        </p:xfrm>
        <a:graphic>
          <a:graphicData uri="http://schemas.openxmlformats.org/drawingml/2006/table">
            <a:tbl>
              <a:tblPr firstRow="1" firstCol="1" bandRow="1">
                <a:tableStyleId>{3B4B98B0-60AC-42C2-AFA5-B58CD77FA1E5}</a:tableStyleId>
              </a:tblPr>
              <a:tblGrid>
                <a:gridCol w="775855"/>
                <a:gridCol w="775855"/>
                <a:gridCol w="775855"/>
                <a:gridCol w="775855"/>
                <a:gridCol w="775855"/>
                <a:gridCol w="775855"/>
                <a:gridCol w="775855"/>
                <a:gridCol w="775855"/>
                <a:gridCol w="775855"/>
                <a:gridCol w="775855"/>
                <a:gridCol w="775855"/>
              </a:tblGrid>
              <a:tr h="370840">
                <a:tc gridSpan="11">
                  <a:txBody>
                    <a:bodyPr/>
                    <a:lstStyle/>
                    <a:p>
                      <a:pPr algn="ctr"/>
                      <a:r>
                        <a:rPr lang="en-US" sz="1100" dirty="0" smtClean="0"/>
                        <a:t>Total PBDE Concentrations (</a:t>
                      </a:r>
                      <a:r>
                        <a:rPr lang="en-US" sz="1100" dirty="0" err="1" smtClean="0"/>
                        <a:t>pg</a:t>
                      </a:r>
                      <a:r>
                        <a:rPr lang="en-US" sz="1100" dirty="0" smtClean="0"/>
                        <a:t>/L) for Events 1 and 3</a:t>
                      </a:r>
                      <a:endParaRPr lang="en-US" sz="11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NVI</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NVI Duplicate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SVI</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SVI</a:t>
                      </a:r>
                      <a:r>
                        <a:rPr lang="en-US" sz="1100" b="1" baseline="0" dirty="0" smtClean="0">
                          <a:solidFill>
                            <a:schemeClr val="bg1"/>
                          </a:solidFill>
                        </a:rPr>
                        <a:t> Duplicate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Effluent</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NVI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SVI</a:t>
                      </a:r>
                      <a:r>
                        <a:rPr lang="en-US" sz="1100" b="1" baseline="0" dirty="0" smtClean="0">
                          <a:solidFill>
                            <a:schemeClr val="bg1"/>
                          </a:solidFill>
                        </a:rPr>
                        <a:t>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Effluent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Travel</a:t>
                      </a:r>
                      <a:r>
                        <a:rPr lang="en-US" sz="1100" b="1" baseline="0" dirty="0" smtClean="0">
                          <a:solidFill>
                            <a:schemeClr val="bg1"/>
                          </a:solidFill>
                        </a:rPr>
                        <a:t> blank</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Lab blank</a:t>
                      </a:r>
                      <a:endParaRPr lang="en-US" sz="1100" b="1" dirty="0">
                        <a:solidFill>
                          <a:schemeClr val="bg1"/>
                        </a:solidFill>
                      </a:endParaRPr>
                    </a:p>
                  </a:txBody>
                  <a:tcPr anchor="ctr">
                    <a:solidFill>
                      <a:srgbClr val="009ED1"/>
                    </a:solidFill>
                  </a:tcPr>
                </a:tc>
              </a:tr>
              <a:tr h="370840">
                <a:tc>
                  <a:txBody>
                    <a:bodyPr/>
                    <a:lstStyle/>
                    <a:p>
                      <a:pPr algn="ctr"/>
                      <a:r>
                        <a:rPr lang="en-US" sz="1100" dirty="0" smtClean="0"/>
                        <a:t>Event 1</a:t>
                      </a:r>
                      <a:endParaRPr lang="en-US" sz="1100" dirty="0"/>
                    </a:p>
                  </a:txBody>
                  <a:tcPr anchor="ctr"/>
                </a:tc>
                <a:tc>
                  <a:txBody>
                    <a:bodyPr/>
                    <a:lstStyle/>
                    <a:p>
                      <a:pPr algn="ctr"/>
                      <a:r>
                        <a:rPr lang="en-US" sz="1100" dirty="0" smtClean="0"/>
                        <a:t>133,581</a:t>
                      </a:r>
                      <a:endParaRPr lang="en-US" sz="1100" dirty="0"/>
                    </a:p>
                  </a:txBody>
                  <a:tcPr anchor="ctr"/>
                </a:tc>
                <a:tc>
                  <a:txBody>
                    <a:bodyPr/>
                    <a:lstStyle/>
                    <a:p>
                      <a:pPr algn="ctr"/>
                      <a:r>
                        <a:rPr lang="en-US" sz="1100" dirty="0" smtClean="0"/>
                        <a:t>NT</a:t>
                      </a:r>
                      <a:endParaRPr lang="en-US" sz="1100" dirty="0"/>
                    </a:p>
                  </a:txBody>
                  <a:tcPr anchor="ctr"/>
                </a:tc>
                <a:tc>
                  <a:txBody>
                    <a:bodyPr/>
                    <a:lstStyle/>
                    <a:p>
                      <a:pPr algn="ctr"/>
                      <a:r>
                        <a:rPr lang="en-US" sz="1100" dirty="0" smtClean="0"/>
                        <a:t>321,819</a:t>
                      </a:r>
                      <a:endParaRPr lang="en-US" sz="1100" dirty="0"/>
                    </a:p>
                  </a:txBody>
                  <a:tcPr anchor="ctr"/>
                </a:tc>
                <a:tc>
                  <a:txBody>
                    <a:bodyPr/>
                    <a:lstStyle/>
                    <a:p>
                      <a:pPr algn="ctr"/>
                      <a:r>
                        <a:rPr lang="en-US" sz="1100" dirty="0" smtClean="0"/>
                        <a:t>338,298</a:t>
                      </a:r>
                      <a:endParaRPr lang="en-US" sz="1100" dirty="0"/>
                    </a:p>
                  </a:txBody>
                  <a:tcPr anchor="ctr"/>
                </a:tc>
                <a:tc>
                  <a:txBody>
                    <a:bodyPr/>
                    <a:lstStyle/>
                    <a:p>
                      <a:pPr algn="ctr"/>
                      <a:r>
                        <a:rPr lang="en-US" sz="1100" dirty="0" smtClean="0"/>
                        <a:t>1,374</a:t>
                      </a:r>
                      <a:endParaRPr lang="en-US" sz="1100" dirty="0"/>
                    </a:p>
                  </a:txBody>
                  <a:tcPr anchor="ctr"/>
                </a:tc>
                <a:tc>
                  <a:txBody>
                    <a:bodyPr/>
                    <a:lstStyle/>
                    <a:p>
                      <a:pPr algn="ctr"/>
                      <a:r>
                        <a:rPr lang="en-US" sz="1100" dirty="0" smtClean="0"/>
                        <a:t>119</a:t>
                      </a:r>
                      <a:endParaRPr lang="en-US" sz="1100" dirty="0"/>
                    </a:p>
                  </a:txBody>
                  <a:tcPr anchor="ctr"/>
                </a:tc>
                <a:tc>
                  <a:txBody>
                    <a:bodyPr/>
                    <a:lstStyle/>
                    <a:p>
                      <a:pPr algn="ctr"/>
                      <a:r>
                        <a:rPr lang="en-US" sz="1100" dirty="0" smtClean="0"/>
                        <a:t>289</a:t>
                      </a:r>
                      <a:endParaRPr lang="en-US" sz="1100" dirty="0"/>
                    </a:p>
                  </a:txBody>
                  <a:tcPr anchor="ctr"/>
                </a:tc>
                <a:tc>
                  <a:txBody>
                    <a:bodyPr/>
                    <a:lstStyle/>
                    <a:p>
                      <a:pPr algn="ctr"/>
                      <a:r>
                        <a:rPr lang="en-US" sz="1100" dirty="0" smtClean="0"/>
                        <a:t>100</a:t>
                      </a:r>
                      <a:endParaRPr lang="en-US" sz="1100" dirty="0"/>
                    </a:p>
                  </a:txBody>
                  <a:tcPr anchor="ctr"/>
                </a:tc>
                <a:tc>
                  <a:txBody>
                    <a:bodyPr/>
                    <a:lstStyle/>
                    <a:p>
                      <a:pPr algn="ctr"/>
                      <a:r>
                        <a:rPr lang="en-US" sz="1100" dirty="0" smtClean="0"/>
                        <a:t>75</a:t>
                      </a:r>
                      <a:endParaRPr lang="en-US" sz="1100" dirty="0"/>
                    </a:p>
                  </a:txBody>
                  <a:tcPr anchor="ctr"/>
                </a:tc>
                <a:tc>
                  <a:txBody>
                    <a:bodyPr/>
                    <a:lstStyle/>
                    <a:p>
                      <a:pPr algn="ctr"/>
                      <a:r>
                        <a:rPr lang="en-US" sz="1100" dirty="0" smtClean="0"/>
                        <a:t>98</a:t>
                      </a:r>
                      <a:endParaRPr lang="en-US" sz="1100" dirty="0"/>
                    </a:p>
                  </a:txBody>
                  <a:tcPr anchor="ctr"/>
                </a:tc>
              </a:tr>
              <a:tr h="370840">
                <a:tc>
                  <a:txBody>
                    <a:bodyPr/>
                    <a:lstStyle/>
                    <a:p>
                      <a:pPr algn="ctr"/>
                      <a:r>
                        <a:rPr lang="en-US" sz="1100" dirty="0" smtClean="0"/>
                        <a:t>Event 3</a:t>
                      </a:r>
                      <a:endParaRPr lang="en-US" sz="1100" dirty="0"/>
                    </a:p>
                  </a:txBody>
                  <a:tcPr anchor="ctr"/>
                </a:tc>
                <a:tc>
                  <a:txBody>
                    <a:bodyPr/>
                    <a:lstStyle/>
                    <a:p>
                      <a:pPr algn="ctr"/>
                      <a:r>
                        <a:rPr lang="en-US" sz="1100" dirty="0" smtClean="0"/>
                        <a:t>50,721</a:t>
                      </a:r>
                      <a:endParaRPr lang="en-US" sz="1100" dirty="0"/>
                    </a:p>
                  </a:txBody>
                  <a:tcPr anchor="ctr"/>
                </a:tc>
                <a:tc>
                  <a:txBody>
                    <a:bodyPr/>
                    <a:lstStyle/>
                    <a:p>
                      <a:pPr algn="ctr"/>
                      <a:r>
                        <a:rPr lang="en-US" sz="1100" dirty="0" smtClean="0"/>
                        <a:t>55,928</a:t>
                      </a:r>
                      <a:endParaRPr lang="en-US" sz="1100" dirty="0"/>
                    </a:p>
                  </a:txBody>
                  <a:tcPr anchor="ctr"/>
                </a:tc>
                <a:tc>
                  <a:txBody>
                    <a:bodyPr/>
                    <a:lstStyle/>
                    <a:p>
                      <a:pPr algn="ctr"/>
                      <a:r>
                        <a:rPr lang="en-US" sz="1100" dirty="0" smtClean="0"/>
                        <a:t>210,199</a:t>
                      </a:r>
                      <a:endParaRPr lang="en-US" sz="1100" dirty="0"/>
                    </a:p>
                  </a:txBody>
                  <a:tcPr anchor="ctr"/>
                </a:tc>
                <a:tc>
                  <a:txBody>
                    <a:bodyPr/>
                    <a:lstStyle/>
                    <a:p>
                      <a:pPr algn="ctr"/>
                      <a:r>
                        <a:rPr lang="en-US" sz="1100" dirty="0" smtClean="0"/>
                        <a:t>NT</a:t>
                      </a:r>
                      <a:endParaRPr lang="en-US" sz="1100" dirty="0"/>
                    </a:p>
                  </a:txBody>
                  <a:tcPr anchor="ctr"/>
                </a:tc>
                <a:tc>
                  <a:txBody>
                    <a:bodyPr/>
                    <a:lstStyle/>
                    <a:p>
                      <a:pPr algn="ctr"/>
                      <a:r>
                        <a:rPr lang="en-US" sz="1100" dirty="0" smtClean="0"/>
                        <a:t>789</a:t>
                      </a:r>
                      <a:endParaRPr lang="en-US" sz="1100" dirty="0"/>
                    </a:p>
                  </a:txBody>
                  <a:tcPr anchor="ctr"/>
                </a:tc>
                <a:tc>
                  <a:txBody>
                    <a:bodyPr/>
                    <a:lstStyle/>
                    <a:p>
                      <a:pPr algn="ctr"/>
                      <a:r>
                        <a:rPr lang="en-US" sz="1100" dirty="0" smtClean="0"/>
                        <a:t>657</a:t>
                      </a:r>
                      <a:endParaRPr lang="en-US" sz="1100" dirty="0"/>
                    </a:p>
                  </a:txBody>
                  <a:tcPr anchor="ctr"/>
                </a:tc>
                <a:tc>
                  <a:txBody>
                    <a:bodyPr/>
                    <a:lstStyle/>
                    <a:p>
                      <a:pPr algn="ctr"/>
                      <a:r>
                        <a:rPr lang="en-US" sz="1100" dirty="0" smtClean="0"/>
                        <a:t>NT</a:t>
                      </a:r>
                      <a:endParaRPr lang="en-US" sz="1100" dirty="0"/>
                    </a:p>
                  </a:txBody>
                  <a:tcPr anchor="ctr"/>
                </a:tc>
                <a:tc>
                  <a:txBody>
                    <a:bodyPr/>
                    <a:lstStyle/>
                    <a:p>
                      <a:pPr algn="ctr"/>
                      <a:r>
                        <a:rPr lang="en-US" sz="1100" dirty="0" smtClean="0"/>
                        <a:t>NT</a:t>
                      </a:r>
                      <a:endParaRPr lang="en-US" sz="1100" dirty="0"/>
                    </a:p>
                  </a:txBody>
                  <a:tcPr anchor="ctr"/>
                </a:tc>
                <a:tc>
                  <a:txBody>
                    <a:bodyPr/>
                    <a:lstStyle/>
                    <a:p>
                      <a:pPr algn="ctr"/>
                      <a:r>
                        <a:rPr lang="en-US" sz="1100" dirty="0" smtClean="0"/>
                        <a:t>NT</a:t>
                      </a:r>
                      <a:endParaRPr lang="en-US" sz="1100" dirty="0"/>
                    </a:p>
                  </a:txBody>
                  <a:tcPr anchor="ctr"/>
                </a:tc>
                <a:tc>
                  <a:txBody>
                    <a:bodyPr/>
                    <a:lstStyle/>
                    <a:p>
                      <a:pPr algn="ctr"/>
                      <a:r>
                        <a:rPr lang="en-US" sz="1100" dirty="0" smtClean="0"/>
                        <a:t>3,411</a:t>
                      </a:r>
                      <a:endParaRPr lang="en-US" sz="1100" dirty="0"/>
                    </a:p>
                  </a:txBody>
                  <a:tcPr anchor="ctr"/>
                </a:tc>
              </a:tr>
            </a:tbl>
          </a:graphicData>
        </a:graphic>
      </p:graphicFrame>
      <p:sp>
        <p:nvSpPr>
          <p:cNvPr id="3" name="Title 2"/>
          <p:cNvSpPr>
            <a:spLocks noGrp="1"/>
          </p:cNvSpPr>
          <p:nvPr>
            <p:ph type="title"/>
          </p:nvPr>
        </p:nvSpPr>
        <p:spPr/>
        <p:txBody>
          <a:bodyPr/>
          <a:lstStyle/>
          <a:p>
            <a:r>
              <a:rPr lang="en-US" dirty="0" smtClean="0"/>
              <a:t>PBDE Results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12</a:t>
            </a:fld>
            <a:endParaRPr lang="en-US" dirty="0"/>
          </a:p>
        </p:txBody>
      </p:sp>
      <p:sp>
        <p:nvSpPr>
          <p:cNvPr id="287" name="Rectangle 252"/>
          <p:cNvSpPr>
            <a:spLocks noChangeArrowheads="1"/>
          </p:cNvSpPr>
          <p:nvPr/>
        </p:nvSpPr>
        <p:spPr bwMode="auto">
          <a:xfrm>
            <a:off x="359456" y="3267530"/>
            <a:ext cx="7758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000000"/>
                </a:solidFill>
                <a:effectLst/>
                <a:latin typeface="Franklin Gothic Book" pitchFamily="34" charset="0"/>
                <a:cs typeface="Arial" pitchFamily="34" charset="0"/>
              </a:rPr>
              <a:t>NT: Not tested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81610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PBDE Results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13</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03388681"/>
              </p:ext>
            </p:extLst>
          </p:nvPr>
        </p:nvGraphicFramePr>
        <p:xfrm>
          <a:off x="304800" y="1600200"/>
          <a:ext cx="8534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1240971" y="2111829"/>
            <a:ext cx="2750458" cy="4085772"/>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240971" y="2111829"/>
            <a:ext cx="2104571" cy="369332"/>
          </a:xfrm>
          <a:prstGeom prst="rect">
            <a:avLst/>
          </a:prstGeom>
          <a:noFill/>
        </p:spPr>
        <p:txBody>
          <a:bodyPr wrap="square" rtlCol="0">
            <a:spAutoFit/>
          </a:bodyPr>
          <a:lstStyle/>
          <a:p>
            <a:r>
              <a:rPr lang="en-US" dirty="0" smtClean="0">
                <a:solidFill>
                  <a:schemeClr val="accent4"/>
                </a:solidFill>
                <a:latin typeface="+mj-lt"/>
              </a:rPr>
              <a:t>Influent</a:t>
            </a:r>
            <a:endParaRPr lang="en-US" dirty="0">
              <a:solidFill>
                <a:schemeClr val="accent4"/>
              </a:solidFill>
              <a:latin typeface="+mj-lt"/>
            </a:endParaRPr>
          </a:p>
        </p:txBody>
      </p:sp>
    </p:spTree>
    <p:extLst>
      <p:ext uri="{BB962C8B-B14F-4D97-AF65-F5344CB8AC3E}">
        <p14:creationId xmlns:p14="http://schemas.microsoft.com/office/powerpoint/2010/main" val="35760943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PBDE </a:t>
            </a:r>
            <a:r>
              <a:rPr lang="en-US" dirty="0" smtClean="0"/>
              <a:t>Homologs </a:t>
            </a:r>
            <a:r>
              <a:rPr lang="en-US" dirty="0" smtClean="0"/>
              <a:t>– Influent Samples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14</a:t>
            </a:fld>
            <a:endParaRPr lang="en-US" dirty="0"/>
          </a:p>
        </p:txBody>
      </p:sp>
      <p:pic>
        <p:nvPicPr>
          <p:cNvPr id="13"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90" t="1285" r="1361" b="2570"/>
          <a:stretch/>
        </p:blipFill>
        <p:spPr bwMode="auto">
          <a:xfrm>
            <a:off x="1224254" y="1600200"/>
            <a:ext cx="6700546" cy="48042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3068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PCB Results </a:t>
            </a:r>
            <a:endParaRPr lang="en-US" dirty="0"/>
          </a:p>
        </p:txBody>
      </p:sp>
      <p:sp>
        <p:nvSpPr>
          <p:cNvPr id="5" name="Footer Placeholder 4"/>
          <p:cNvSpPr>
            <a:spLocks noGrp="1"/>
          </p:cNvSpPr>
          <p:nvPr>
            <p:ph type="ftr" sz="quarter" idx="3"/>
          </p:nvPr>
        </p:nvSpPr>
        <p:spPr/>
        <p:txBody>
          <a:bodyPr/>
          <a:lstStyle/>
          <a:p>
            <a:r>
              <a:rPr lang="en-US" smtClean="0"/>
              <a:t>Brown and Caldwell | DRAFT </a:t>
            </a:r>
            <a:endParaRPr lang="en-US" dirty="0"/>
          </a:p>
        </p:txBody>
      </p:sp>
      <p:sp>
        <p:nvSpPr>
          <p:cNvPr id="6" name="Slide Number Placeholder 5"/>
          <p:cNvSpPr>
            <a:spLocks noGrp="1"/>
          </p:cNvSpPr>
          <p:nvPr>
            <p:ph type="sldNum" sz="quarter" idx="4"/>
          </p:nvPr>
        </p:nvSpPr>
        <p:spPr/>
        <p:txBody>
          <a:bodyPr/>
          <a:lstStyle/>
          <a:p>
            <a:fld id="{83D12EE2-0A52-405F-9235-0A5D75AB581D}" type="slidenum">
              <a:rPr lang="en-US" smtClean="0"/>
              <a:pPr/>
              <a:t>15</a:t>
            </a:fld>
            <a:endParaRPr lang="en-US" dirty="0"/>
          </a:p>
        </p:txBody>
      </p:sp>
      <p:graphicFrame>
        <p:nvGraphicFramePr>
          <p:cNvPr id="314" name="Content Placeholder 2301"/>
          <p:cNvGraphicFramePr>
            <a:graphicFrameLocks/>
          </p:cNvGraphicFramePr>
          <p:nvPr>
            <p:extLst>
              <p:ext uri="{D42A27DB-BD31-4B8C-83A1-F6EECF244321}">
                <p14:modId xmlns:p14="http://schemas.microsoft.com/office/powerpoint/2010/main" val="4096923383"/>
              </p:ext>
            </p:extLst>
          </p:nvPr>
        </p:nvGraphicFramePr>
        <p:xfrm>
          <a:off x="304800" y="1600200"/>
          <a:ext cx="8534400" cy="1910080"/>
        </p:xfrm>
        <a:graphic>
          <a:graphicData uri="http://schemas.openxmlformats.org/drawingml/2006/table">
            <a:tbl>
              <a:tblPr firstRow="1" firstCol="1" bandRow="1">
                <a:tableStyleId>{3B4B98B0-60AC-42C2-AFA5-B58CD77FA1E5}</a:tableStyleId>
              </a:tblPr>
              <a:tblGrid>
                <a:gridCol w="853440"/>
                <a:gridCol w="853440"/>
                <a:gridCol w="853440"/>
                <a:gridCol w="853440"/>
                <a:gridCol w="853440"/>
                <a:gridCol w="853440"/>
                <a:gridCol w="853440"/>
                <a:gridCol w="853440"/>
                <a:gridCol w="853440"/>
                <a:gridCol w="853440"/>
              </a:tblGrid>
              <a:tr h="370840">
                <a:tc gridSpan="10">
                  <a:txBody>
                    <a:bodyPr/>
                    <a:lstStyle/>
                    <a:p>
                      <a:pPr algn="ctr"/>
                      <a:r>
                        <a:rPr lang="en-US" sz="1100" dirty="0" smtClean="0"/>
                        <a:t>Total PCB Concentrations (</a:t>
                      </a:r>
                      <a:r>
                        <a:rPr lang="en-US" sz="1100" dirty="0" err="1" smtClean="0"/>
                        <a:t>pg</a:t>
                      </a:r>
                      <a:r>
                        <a:rPr lang="en-US" sz="1100" dirty="0" smtClean="0"/>
                        <a:t>/L) for First Three Events</a:t>
                      </a:r>
                      <a:endParaRPr lang="en-US" sz="11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sz="1100" b="1" dirty="0">
                        <a:solidFill>
                          <a:schemeClr val="bg1"/>
                        </a:solidFill>
                      </a:endParaRPr>
                    </a:p>
                  </a:txBody>
                  <a:tcPr anchor="ctr">
                    <a:solidFill>
                      <a:srgbClr val="009ED1"/>
                    </a:solidFill>
                  </a:tcPr>
                </a:tc>
                <a:tc>
                  <a:txBody>
                    <a:bodyPr/>
                    <a:lstStyle/>
                    <a:p>
                      <a:pPr algn="ctr"/>
                      <a:r>
                        <a:rPr lang="en-US" sz="1100" b="1" smtClean="0">
                          <a:solidFill>
                            <a:schemeClr val="bg1"/>
                          </a:solidFill>
                        </a:rPr>
                        <a:t>NVI</a:t>
                      </a:r>
                      <a:endParaRPr lang="en-US" sz="1100" b="1" dirty="0">
                        <a:solidFill>
                          <a:schemeClr val="bg1"/>
                        </a:solidFill>
                      </a:endParaRPr>
                    </a:p>
                  </a:txBody>
                  <a:tcPr anchor="ctr">
                    <a:solidFill>
                      <a:srgbClr val="009ED1"/>
                    </a:solidFill>
                  </a:tcPr>
                </a:tc>
                <a:tc>
                  <a:txBody>
                    <a:bodyPr/>
                    <a:lstStyle/>
                    <a:p>
                      <a:pPr algn="ctr"/>
                      <a:r>
                        <a:rPr lang="en-US" sz="1100" b="1" smtClean="0">
                          <a:solidFill>
                            <a:schemeClr val="bg1"/>
                          </a:solidFill>
                        </a:rPr>
                        <a:t>NVI Duplicate</a:t>
                      </a:r>
                      <a:endParaRPr lang="en-US" sz="1100" b="1" dirty="0">
                        <a:solidFill>
                          <a:schemeClr val="bg1"/>
                        </a:solidFill>
                      </a:endParaRPr>
                    </a:p>
                  </a:txBody>
                  <a:tcPr anchor="ctr">
                    <a:solidFill>
                      <a:srgbClr val="009ED1"/>
                    </a:solidFill>
                  </a:tcPr>
                </a:tc>
                <a:tc>
                  <a:txBody>
                    <a:bodyPr/>
                    <a:lstStyle/>
                    <a:p>
                      <a:pPr algn="ctr"/>
                      <a:r>
                        <a:rPr lang="en-US" sz="1100" b="1" smtClean="0">
                          <a:solidFill>
                            <a:schemeClr val="bg1"/>
                          </a:solidFill>
                        </a:rPr>
                        <a:t>SVI</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Effluent</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NVI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SVI</a:t>
                      </a:r>
                      <a:r>
                        <a:rPr lang="en-US" sz="1100" b="1" baseline="0" dirty="0" smtClean="0">
                          <a:solidFill>
                            <a:schemeClr val="bg1"/>
                          </a:solidFill>
                        </a:rPr>
                        <a:t>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Effluent </a:t>
                      </a:r>
                      <a:r>
                        <a:rPr lang="en-US" sz="1100" b="1" dirty="0" err="1" smtClean="0">
                          <a:solidFill>
                            <a:schemeClr val="bg1"/>
                          </a:solidFill>
                        </a:rPr>
                        <a:t>rinsate</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Travel</a:t>
                      </a:r>
                      <a:r>
                        <a:rPr lang="en-US" sz="1100" b="1" baseline="0" dirty="0" smtClean="0">
                          <a:solidFill>
                            <a:schemeClr val="bg1"/>
                          </a:solidFill>
                        </a:rPr>
                        <a:t> blank</a:t>
                      </a:r>
                      <a:endParaRPr lang="en-US" sz="1100" b="1" dirty="0">
                        <a:solidFill>
                          <a:schemeClr val="bg1"/>
                        </a:solidFill>
                      </a:endParaRPr>
                    </a:p>
                  </a:txBody>
                  <a:tcPr anchor="ctr">
                    <a:solidFill>
                      <a:srgbClr val="009ED1"/>
                    </a:solidFill>
                  </a:tcPr>
                </a:tc>
                <a:tc>
                  <a:txBody>
                    <a:bodyPr/>
                    <a:lstStyle/>
                    <a:p>
                      <a:pPr algn="ctr"/>
                      <a:r>
                        <a:rPr lang="en-US" sz="1100" b="1" dirty="0" smtClean="0">
                          <a:solidFill>
                            <a:schemeClr val="bg1"/>
                          </a:solidFill>
                        </a:rPr>
                        <a:t>Lab blank</a:t>
                      </a:r>
                      <a:endParaRPr lang="en-US" sz="1100" b="1" dirty="0">
                        <a:solidFill>
                          <a:schemeClr val="bg1"/>
                        </a:solidFill>
                      </a:endParaRPr>
                    </a:p>
                  </a:txBody>
                  <a:tcPr anchor="ctr">
                    <a:solidFill>
                      <a:srgbClr val="009ED1"/>
                    </a:solidFill>
                  </a:tcPr>
                </a:tc>
              </a:tr>
              <a:tr h="370840">
                <a:tc>
                  <a:txBody>
                    <a:bodyPr/>
                    <a:lstStyle/>
                    <a:p>
                      <a:pPr algn="ctr"/>
                      <a:r>
                        <a:rPr lang="en-US" sz="1100" smtClean="0"/>
                        <a:t>Event 1</a:t>
                      </a:r>
                      <a:endParaRPr lang="en-US" sz="11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62626"/>
                          </a:solidFill>
                          <a:effectLst/>
                          <a:cs typeface="Arial" pitchFamily="34" charset="0"/>
                        </a:rPr>
                        <a:t>11,515</a:t>
                      </a:r>
                      <a:endParaRPr kumimoji="0" lang="en-US" sz="1100" b="0" i="0" u="none" strike="noStrike" cap="none" normalizeH="0" baseline="0" dirty="0" smtClean="0">
                        <a:ln>
                          <a:noFill/>
                        </a:ln>
                        <a:solidFill>
                          <a:schemeClr val="tx1"/>
                        </a:solidFill>
                        <a:effectLst/>
                        <a:cs typeface="Arial" pitchFamily="34" charset="0"/>
                      </a:endParaRPr>
                    </a:p>
                  </a:txBody>
                  <a:tcPr anchor="ctr"/>
                </a:tc>
                <a:tc>
                  <a:txBody>
                    <a:bodyPr/>
                    <a:lstStyle/>
                    <a:p>
                      <a:pPr algn="ctr"/>
                      <a:r>
                        <a:rPr lang="en-US" sz="1100" dirty="0" smtClean="0"/>
                        <a:t>10,998</a:t>
                      </a:r>
                      <a:endParaRPr lang="en-US" sz="1100" dirty="0"/>
                    </a:p>
                  </a:txBody>
                  <a:tcPr anchor="ctr"/>
                </a:tc>
                <a:tc>
                  <a:txBody>
                    <a:bodyPr/>
                    <a:lstStyle/>
                    <a:p>
                      <a:pPr algn="ctr"/>
                      <a:r>
                        <a:rPr lang="en-US" sz="1100" dirty="0" smtClean="0"/>
                        <a:t>10,563</a:t>
                      </a:r>
                      <a:endParaRPr lang="en-US" sz="1100" dirty="0"/>
                    </a:p>
                  </a:txBody>
                  <a:tcPr anchor="ctr"/>
                </a:tc>
                <a:tc>
                  <a:txBody>
                    <a:bodyPr/>
                    <a:lstStyle/>
                    <a:p>
                      <a:pPr algn="ctr"/>
                      <a:r>
                        <a:rPr lang="en-US" sz="1100" dirty="0" smtClean="0"/>
                        <a:t>243</a:t>
                      </a:r>
                      <a:endParaRPr lang="en-US" sz="1100" dirty="0"/>
                    </a:p>
                  </a:txBody>
                  <a:tcPr anchor="ctr"/>
                </a:tc>
                <a:tc>
                  <a:txBody>
                    <a:bodyPr/>
                    <a:lstStyle/>
                    <a:p>
                      <a:pPr algn="ctr"/>
                      <a:r>
                        <a:rPr lang="en-US" sz="1100" dirty="0" smtClean="0"/>
                        <a:t>314</a:t>
                      </a:r>
                      <a:endParaRPr lang="en-US" sz="1100" dirty="0"/>
                    </a:p>
                  </a:txBody>
                  <a:tcPr anchor="ctr"/>
                </a:tc>
                <a:tc>
                  <a:txBody>
                    <a:bodyPr/>
                    <a:lstStyle/>
                    <a:p>
                      <a:pPr algn="ctr"/>
                      <a:r>
                        <a:rPr lang="en-US" sz="1100" dirty="0" smtClean="0"/>
                        <a:t>229</a:t>
                      </a:r>
                      <a:endParaRPr lang="en-US" sz="1100" dirty="0"/>
                    </a:p>
                  </a:txBody>
                  <a:tcPr anchor="ctr"/>
                </a:tc>
                <a:tc>
                  <a:txBody>
                    <a:bodyPr/>
                    <a:lstStyle/>
                    <a:p>
                      <a:pPr algn="ctr"/>
                      <a:r>
                        <a:rPr lang="en-US" sz="1100" dirty="0" smtClean="0"/>
                        <a:t>178</a:t>
                      </a:r>
                      <a:endParaRPr lang="en-US" sz="1100" dirty="0"/>
                    </a:p>
                  </a:txBody>
                  <a:tcPr anchor="ctr"/>
                </a:tc>
                <a:tc>
                  <a:txBody>
                    <a:bodyPr/>
                    <a:lstStyle/>
                    <a:p>
                      <a:pPr algn="ctr"/>
                      <a:r>
                        <a:rPr lang="en-US" sz="1100" dirty="0" smtClean="0"/>
                        <a:t>202</a:t>
                      </a:r>
                      <a:endParaRPr lang="en-US" sz="1100" dirty="0"/>
                    </a:p>
                  </a:txBody>
                  <a:tcPr anchor="ctr"/>
                </a:tc>
                <a:tc>
                  <a:txBody>
                    <a:bodyPr/>
                    <a:lstStyle/>
                    <a:p>
                      <a:pPr algn="ctr"/>
                      <a:r>
                        <a:rPr lang="en-US" sz="1100" dirty="0" smtClean="0"/>
                        <a:t>614</a:t>
                      </a:r>
                      <a:endParaRPr lang="en-US" sz="1100" dirty="0"/>
                    </a:p>
                  </a:txBody>
                  <a:tcPr anchor="ctr"/>
                </a:tc>
              </a:tr>
              <a:tr h="370840">
                <a:tc>
                  <a:txBody>
                    <a:bodyPr/>
                    <a:lstStyle/>
                    <a:p>
                      <a:pPr algn="ctr"/>
                      <a:r>
                        <a:rPr lang="en-US" sz="1100" smtClean="0"/>
                        <a:t>Event 2</a:t>
                      </a:r>
                      <a:endParaRPr 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smtClean="0">
                          <a:ln>
                            <a:noFill/>
                          </a:ln>
                          <a:solidFill>
                            <a:srgbClr val="262626"/>
                          </a:solidFill>
                          <a:effectLst/>
                          <a:cs typeface="Arial" pitchFamily="34" charset="0"/>
                        </a:rPr>
                        <a:t>12,455</a:t>
                      </a:r>
                      <a:endParaRPr kumimoji="0" lang="en-US" sz="1100" b="0" i="0" u="none" strike="noStrike" cap="none" normalizeH="0" baseline="0" dirty="0" smtClean="0">
                        <a:ln>
                          <a:noFill/>
                        </a:ln>
                        <a:solidFill>
                          <a:schemeClr val="tx1"/>
                        </a:solidFill>
                        <a:effectLst/>
                        <a:cs typeface="Arial" pitchFamily="34" charset="0"/>
                      </a:endParaRPr>
                    </a:p>
                  </a:txBody>
                  <a:tcPr anchor="ctr"/>
                </a:tc>
                <a:tc>
                  <a:txBody>
                    <a:bodyPr/>
                    <a:lstStyle/>
                    <a:p>
                      <a:pPr algn="ctr"/>
                      <a:r>
                        <a:rPr kumimoji="0" lang="en-US" sz="1100" b="0" i="0" u="none" strike="noStrike" kern="1200" cap="none" spc="0" normalizeH="0" baseline="0" noProof="0" dirty="0" smtClean="0">
                          <a:ln>
                            <a:noFill/>
                          </a:ln>
                          <a:solidFill>
                            <a:srgbClr val="262626"/>
                          </a:solidFill>
                          <a:effectLst/>
                          <a:uLnTx/>
                          <a:uFillTx/>
                          <a:latin typeface="+mn-lt"/>
                          <a:ea typeface="+mn-ea"/>
                          <a:cs typeface="Arial" pitchFamily="34" charset="0"/>
                        </a:rPr>
                        <a:t>NT</a:t>
                      </a:r>
                      <a:endParaRPr lang="en-US" sz="1100" dirty="0"/>
                    </a:p>
                  </a:txBody>
                  <a:tcPr anchor="ctr"/>
                </a:tc>
                <a:tc>
                  <a:txBody>
                    <a:bodyPr/>
                    <a:lstStyle/>
                    <a:p>
                      <a:pPr algn="ctr"/>
                      <a:r>
                        <a:rPr lang="en-US" sz="1100" dirty="0" smtClean="0"/>
                        <a:t>9,384</a:t>
                      </a:r>
                      <a:endParaRPr lang="en-US" sz="1100" dirty="0"/>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lang="en-US" sz="1100" dirty="0" smtClean="0"/>
                        <a:t>463</a:t>
                      </a:r>
                      <a:endParaRPr lang="en-US" sz="1100" dirty="0"/>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lang="en-US" sz="1100" dirty="0" smtClean="0"/>
                        <a:t>97</a:t>
                      </a:r>
                      <a:endParaRPr lang="en-US" sz="1100" dirty="0"/>
                    </a:p>
                  </a:txBody>
                  <a:tcPr anchor="ctr"/>
                </a:tc>
                <a:tc>
                  <a:txBody>
                    <a:bodyPr/>
                    <a:lstStyle/>
                    <a:p>
                      <a:pPr algn="ctr"/>
                      <a:r>
                        <a:rPr lang="en-US" sz="1100" dirty="0" smtClean="0"/>
                        <a:t>58</a:t>
                      </a:r>
                      <a:endParaRPr lang="en-US" sz="1100" dirty="0"/>
                    </a:p>
                  </a:txBody>
                  <a:tcPr anchor="ctr"/>
                </a:tc>
              </a:tr>
              <a:tr h="370840">
                <a:tc>
                  <a:txBody>
                    <a:bodyPr/>
                    <a:lstStyle/>
                    <a:p>
                      <a:pPr algn="ctr"/>
                      <a:r>
                        <a:rPr lang="en-US" sz="1100" smtClean="0"/>
                        <a:t>Event 3</a:t>
                      </a:r>
                      <a:endParaRPr lang="en-US" sz="1100" dirty="0"/>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262626"/>
                          </a:solidFill>
                          <a:effectLst/>
                          <a:cs typeface="Arial" pitchFamily="34" charset="0"/>
                        </a:rPr>
                        <a:t>8,415</a:t>
                      </a:r>
                      <a:endParaRPr kumimoji="0" lang="en-US" sz="1100" b="0" i="0" u="none" strike="noStrike" cap="none" normalizeH="0" baseline="0" dirty="0" smtClean="0">
                        <a:ln>
                          <a:noFill/>
                        </a:ln>
                        <a:solidFill>
                          <a:schemeClr val="tx1"/>
                        </a:solidFill>
                        <a:effectLst/>
                        <a:cs typeface="Arial" pitchFamily="34" charset="0"/>
                      </a:endParaRPr>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lang="en-US" sz="1100" dirty="0" smtClean="0"/>
                        <a:t>10,328</a:t>
                      </a:r>
                      <a:endParaRPr lang="en-US" sz="1100" dirty="0"/>
                    </a:p>
                  </a:txBody>
                  <a:tcPr anchor="ctr"/>
                </a:tc>
                <a:tc>
                  <a:txBody>
                    <a:bodyPr/>
                    <a:lstStyle/>
                    <a:p>
                      <a:pPr algn="ctr"/>
                      <a:r>
                        <a:rPr lang="en-US" sz="1100" dirty="0" smtClean="0"/>
                        <a:t>248</a:t>
                      </a:r>
                      <a:endParaRPr lang="en-US" sz="1100" dirty="0"/>
                    </a:p>
                  </a:txBody>
                  <a:tcPr anchor="ctr"/>
                </a:tc>
                <a:tc>
                  <a:txBody>
                    <a:bodyPr/>
                    <a:lstStyle/>
                    <a:p>
                      <a:pPr algn="ctr"/>
                      <a:r>
                        <a:rPr lang="en-US" sz="1100" dirty="0" smtClean="0"/>
                        <a:t>75</a:t>
                      </a:r>
                      <a:endParaRPr lang="en-US" sz="1100" dirty="0"/>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kumimoji="0" lang="en-US" sz="1100" b="0" i="0" u="none" strike="noStrike" cap="none" normalizeH="0" baseline="0" dirty="0" smtClean="0">
                          <a:ln>
                            <a:noFill/>
                          </a:ln>
                          <a:solidFill>
                            <a:srgbClr val="262626"/>
                          </a:solidFill>
                          <a:effectLst/>
                          <a:cs typeface="Arial" pitchFamily="34" charset="0"/>
                        </a:rPr>
                        <a:t>NT</a:t>
                      </a:r>
                      <a:endParaRPr lang="en-US" sz="1100" dirty="0"/>
                    </a:p>
                  </a:txBody>
                  <a:tcPr anchor="ctr"/>
                </a:tc>
                <a:tc>
                  <a:txBody>
                    <a:bodyPr/>
                    <a:lstStyle/>
                    <a:p>
                      <a:pPr algn="ctr"/>
                      <a:r>
                        <a:rPr lang="en-US" sz="1100" dirty="0" smtClean="0"/>
                        <a:t>83</a:t>
                      </a:r>
                      <a:endParaRPr lang="en-US" sz="1100" dirty="0"/>
                    </a:p>
                  </a:txBody>
                  <a:tcPr anchor="ctr"/>
                </a:tc>
                <a:tc>
                  <a:txBody>
                    <a:bodyPr/>
                    <a:lstStyle/>
                    <a:p>
                      <a:pPr algn="ctr"/>
                      <a:r>
                        <a:rPr lang="en-US" sz="1100" dirty="0" smtClean="0"/>
                        <a:t>72</a:t>
                      </a:r>
                      <a:endParaRPr lang="en-US" sz="1100" dirty="0"/>
                    </a:p>
                  </a:txBody>
                  <a:tcPr anchor="ctr"/>
                </a:tc>
              </a:tr>
            </a:tbl>
          </a:graphicData>
        </a:graphic>
      </p:graphicFrame>
      <p:sp>
        <p:nvSpPr>
          <p:cNvPr id="315" name="Rectangle 252"/>
          <p:cNvSpPr>
            <a:spLocks noChangeArrowheads="1"/>
          </p:cNvSpPr>
          <p:nvPr/>
        </p:nvSpPr>
        <p:spPr bwMode="auto">
          <a:xfrm>
            <a:off x="304800" y="3623130"/>
            <a:ext cx="7758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000000"/>
                </a:solidFill>
                <a:effectLst/>
                <a:latin typeface="Franklin Gothic Book" pitchFamily="34" charset="0"/>
                <a:cs typeface="Arial" pitchFamily="34" charset="0"/>
              </a:rPr>
              <a:t>NT: Not tested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68551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PCB Results </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16</a:t>
            </a:fld>
            <a:endParaRPr lang="en-US" dirty="0"/>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45" t="1913" r="750" b="4844"/>
          <a:stretch/>
        </p:blipFill>
        <p:spPr bwMode="auto">
          <a:xfrm>
            <a:off x="304800" y="1750113"/>
            <a:ext cx="8534400" cy="4500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1393371" y="1621971"/>
            <a:ext cx="2104571" cy="4278085"/>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393371" y="1621972"/>
            <a:ext cx="2104571" cy="369332"/>
          </a:xfrm>
          <a:prstGeom prst="rect">
            <a:avLst/>
          </a:prstGeom>
          <a:noFill/>
        </p:spPr>
        <p:txBody>
          <a:bodyPr wrap="square" rtlCol="0">
            <a:spAutoFit/>
          </a:bodyPr>
          <a:lstStyle/>
          <a:p>
            <a:r>
              <a:rPr lang="en-US" dirty="0" smtClean="0">
                <a:solidFill>
                  <a:schemeClr val="accent4"/>
                </a:solidFill>
                <a:latin typeface="+mj-lt"/>
              </a:rPr>
              <a:t>Influent</a:t>
            </a:r>
            <a:endParaRPr lang="en-US" dirty="0">
              <a:solidFill>
                <a:schemeClr val="accent4"/>
              </a:solidFill>
              <a:latin typeface="+mj-lt"/>
            </a:endParaRPr>
          </a:p>
        </p:txBody>
      </p:sp>
    </p:spTree>
    <p:extLst>
      <p:ext uri="{BB962C8B-B14F-4D97-AF65-F5344CB8AC3E}">
        <p14:creationId xmlns:p14="http://schemas.microsoft.com/office/powerpoint/2010/main" val="19470784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PCB </a:t>
            </a:r>
            <a:r>
              <a:rPr lang="en-US" dirty="0" smtClean="0"/>
              <a:t>Homologs </a:t>
            </a:r>
            <a:r>
              <a:rPr lang="en-US" dirty="0" smtClean="0"/>
              <a:t>- Influent Samples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17</a:t>
            </a:fld>
            <a:endParaRPr lang="en-US" dirty="0"/>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27" t="1724" r="2010" b="1950"/>
          <a:stretch/>
        </p:blipFill>
        <p:spPr bwMode="auto">
          <a:xfrm>
            <a:off x="1295400" y="1676400"/>
            <a:ext cx="6503543" cy="4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1634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PCB Aroclor Results – Influent Samples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18</a:t>
            </a:fld>
            <a:endParaRPr lang="en-US" dirty="0"/>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02" t="2499" r="7823" b="9134"/>
          <a:stretch/>
        </p:blipFill>
        <p:spPr bwMode="auto">
          <a:xfrm>
            <a:off x="485467" y="1600200"/>
            <a:ext cx="8173066" cy="4800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71615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17036302"/>
              </p:ext>
            </p:extLst>
          </p:nvPr>
        </p:nvGraphicFramePr>
        <p:xfrm>
          <a:off x="1371599" y="1375068"/>
          <a:ext cx="6400799" cy="5101932"/>
        </p:xfrm>
        <a:graphic>
          <a:graphicData uri="http://schemas.openxmlformats.org/drawingml/2006/table">
            <a:tbl>
              <a:tblPr firstRow="1" firstCol="1" lastRow="1" bandRow="1">
                <a:tableStyleId>{3B4B98B0-60AC-42C2-AFA5-B58CD77FA1E5}</a:tableStyleId>
              </a:tblPr>
              <a:tblGrid>
                <a:gridCol w="2479000"/>
                <a:gridCol w="560257"/>
                <a:gridCol w="560257"/>
                <a:gridCol w="560257"/>
                <a:gridCol w="560257"/>
                <a:gridCol w="560257"/>
                <a:gridCol w="560257"/>
                <a:gridCol w="560257"/>
              </a:tblGrid>
              <a:tr h="154604">
                <a:tc gridSpan="8">
                  <a:txBody>
                    <a:bodyPr/>
                    <a:lstStyle/>
                    <a:p>
                      <a:pPr marL="27305" marR="27305" algn="ctr">
                        <a:lnSpc>
                          <a:spcPts val="1200"/>
                        </a:lnSpc>
                        <a:spcBef>
                          <a:spcPts val="200"/>
                        </a:spcBef>
                        <a:spcAft>
                          <a:spcPts val="200"/>
                        </a:spcAft>
                      </a:pPr>
                      <a:r>
                        <a:rPr lang="en-US" sz="900" dirty="0">
                          <a:effectLst/>
                        </a:rPr>
                        <a:t>Table 2-11. Common Uses of Aroclors</a:t>
                      </a:r>
                      <a:endParaRPr lang="en-US" sz="900" dirty="0">
                        <a:solidFill>
                          <a:srgbClr val="FFFFFF"/>
                        </a:solidFill>
                        <a:effectLst/>
                        <a:latin typeface="Franklin Gothic Demi Cond"/>
                        <a:ea typeface="Times New Roman"/>
                        <a:cs typeface="Times New Roman"/>
                      </a:endParaRPr>
                    </a:p>
                  </a:txBody>
                  <a:tcPr marL="55321" marR="5532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604">
                <a:tc rowSpan="2">
                  <a:txBody>
                    <a:bodyPr/>
                    <a:lstStyle/>
                    <a:p>
                      <a:pPr marL="27305" marR="27305" algn="ctr">
                        <a:lnSpc>
                          <a:spcPts val="1200"/>
                        </a:lnSpc>
                        <a:spcBef>
                          <a:spcPts val="0"/>
                        </a:spcBef>
                        <a:spcAft>
                          <a:spcPts val="0"/>
                        </a:spcAft>
                      </a:pPr>
                      <a:r>
                        <a:rPr lang="en-US" sz="900" b="1" dirty="0">
                          <a:solidFill>
                            <a:schemeClr val="bg2"/>
                          </a:solidFill>
                          <a:effectLst/>
                        </a:rPr>
                        <a:t>Common uses</a:t>
                      </a:r>
                      <a:endParaRPr lang="en-US" sz="900" b="1" dirty="0">
                        <a:solidFill>
                          <a:schemeClr val="bg2"/>
                        </a:solidFill>
                        <a:effectLst/>
                        <a:latin typeface="Franklin Gothic Medium Cond"/>
                        <a:ea typeface="SimSun"/>
                        <a:cs typeface="Times New Roman"/>
                      </a:endParaRPr>
                    </a:p>
                  </a:txBody>
                  <a:tcPr marL="55321" marR="55321" marT="0" marB="0" anchor="ctr">
                    <a:solidFill>
                      <a:srgbClr val="009ED1"/>
                    </a:solidFill>
                  </a:tcPr>
                </a:tc>
                <a:tc gridSpan="7">
                  <a:txBody>
                    <a:bodyPr/>
                    <a:lstStyle/>
                    <a:p>
                      <a:pPr marL="27305" marR="27305" algn="ctr">
                        <a:lnSpc>
                          <a:spcPts val="1200"/>
                        </a:lnSpc>
                        <a:spcBef>
                          <a:spcPts val="0"/>
                        </a:spcBef>
                        <a:spcAft>
                          <a:spcPts val="0"/>
                        </a:spcAft>
                      </a:pPr>
                      <a:r>
                        <a:rPr lang="en-US" sz="900" b="1" dirty="0" err="1">
                          <a:solidFill>
                            <a:schemeClr val="bg2"/>
                          </a:solidFill>
                          <a:effectLst/>
                        </a:rPr>
                        <a:t>Aroclor</a:t>
                      </a:r>
                      <a:endParaRPr lang="en-US" sz="900" b="1" dirty="0">
                        <a:solidFill>
                          <a:schemeClr val="bg2"/>
                        </a:solidFill>
                        <a:effectLst/>
                        <a:latin typeface="Franklin Gothic Medium Cond"/>
                        <a:ea typeface="SimSun"/>
                        <a:cs typeface="Times New Roman"/>
                      </a:endParaRPr>
                    </a:p>
                  </a:txBody>
                  <a:tcPr marL="55321" marR="55321" marT="0" marB="0" anchor="ctr">
                    <a:lnB w="12700" cap="flat" cmpd="sng" algn="ctr">
                      <a:solidFill>
                        <a:schemeClr val="bg2"/>
                      </a:solidFill>
                      <a:prstDash val="solid"/>
                      <a:round/>
                      <a:headEnd type="none" w="med" len="med"/>
                      <a:tailEnd type="none" w="med" len="med"/>
                    </a:lnB>
                    <a:solidFill>
                      <a:srgbClr val="009E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604">
                <a:tc vMerge="1">
                  <a:txBody>
                    <a:bodyPr/>
                    <a:lstStyle/>
                    <a:p>
                      <a:endParaRPr lang="en-US"/>
                    </a:p>
                  </a:txBody>
                  <a:tcPr/>
                </a:tc>
                <a:tc>
                  <a:txBody>
                    <a:bodyPr/>
                    <a:lstStyle/>
                    <a:p>
                      <a:pPr marL="27305" marR="27305" algn="ctr">
                        <a:lnSpc>
                          <a:spcPts val="1200"/>
                        </a:lnSpc>
                        <a:spcBef>
                          <a:spcPts val="0"/>
                        </a:spcBef>
                        <a:spcAft>
                          <a:spcPts val="0"/>
                        </a:spcAft>
                      </a:pPr>
                      <a:r>
                        <a:rPr lang="en-US" sz="900" b="1" dirty="0">
                          <a:solidFill>
                            <a:schemeClr val="bg2"/>
                          </a:solidFill>
                          <a:effectLst/>
                        </a:rPr>
                        <a:t>1016</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a:solidFill>
                            <a:schemeClr val="bg2"/>
                          </a:solidFill>
                          <a:effectLst/>
                        </a:rPr>
                        <a:t>1221</a:t>
                      </a:r>
                      <a:endParaRPr lang="en-US" sz="900" b="1">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dirty="0">
                          <a:solidFill>
                            <a:schemeClr val="bg2"/>
                          </a:solidFill>
                          <a:effectLst/>
                        </a:rPr>
                        <a:t>1232</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dirty="0">
                          <a:solidFill>
                            <a:schemeClr val="bg2"/>
                          </a:solidFill>
                          <a:effectLst/>
                        </a:rPr>
                        <a:t>1242</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dirty="0">
                          <a:solidFill>
                            <a:schemeClr val="bg2"/>
                          </a:solidFill>
                          <a:effectLst/>
                        </a:rPr>
                        <a:t>1248</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dirty="0">
                          <a:solidFill>
                            <a:schemeClr val="bg2"/>
                          </a:solidFill>
                          <a:effectLst/>
                        </a:rPr>
                        <a:t>1254</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c>
                  <a:txBody>
                    <a:bodyPr/>
                    <a:lstStyle/>
                    <a:p>
                      <a:pPr marL="27305" marR="27305" algn="ctr">
                        <a:lnSpc>
                          <a:spcPts val="1200"/>
                        </a:lnSpc>
                        <a:spcBef>
                          <a:spcPts val="0"/>
                        </a:spcBef>
                        <a:spcAft>
                          <a:spcPts val="0"/>
                        </a:spcAft>
                      </a:pPr>
                      <a:r>
                        <a:rPr lang="en-US" sz="900" b="1" dirty="0">
                          <a:solidFill>
                            <a:schemeClr val="bg2"/>
                          </a:solidFill>
                          <a:effectLst/>
                        </a:rPr>
                        <a:t>1260</a:t>
                      </a:r>
                      <a:endParaRPr lang="en-US" sz="900" b="1" dirty="0">
                        <a:solidFill>
                          <a:schemeClr val="bg2"/>
                        </a:solidFill>
                        <a:effectLst/>
                        <a:latin typeface="Franklin Gothic Medium Cond"/>
                        <a:ea typeface="SimSun"/>
                        <a:cs typeface="Times New Roman"/>
                      </a:endParaRPr>
                    </a:p>
                  </a:txBody>
                  <a:tcPr marL="55321" marR="55321" marT="0" marB="0" anchor="ctr">
                    <a:lnT w="12700" cap="flat" cmpd="sng" algn="ctr">
                      <a:solidFill>
                        <a:schemeClr val="bg2"/>
                      </a:solidFill>
                      <a:prstDash val="solid"/>
                      <a:round/>
                      <a:headEnd type="none" w="med" len="med"/>
                      <a:tailEnd type="none" w="med" len="med"/>
                    </a:lnT>
                    <a:solidFill>
                      <a:srgbClr val="009ED1"/>
                    </a:solidFill>
                  </a:tcPr>
                </a:tc>
              </a:tr>
              <a:tr h="154604">
                <a:tc>
                  <a:txBody>
                    <a:bodyPr/>
                    <a:lstStyle/>
                    <a:p>
                      <a:pPr marL="27305" marR="27305">
                        <a:lnSpc>
                          <a:spcPts val="1000"/>
                        </a:lnSpc>
                        <a:spcBef>
                          <a:spcPts val="290"/>
                        </a:spcBef>
                        <a:spcAft>
                          <a:spcPts val="0"/>
                        </a:spcAft>
                      </a:pPr>
                      <a:r>
                        <a:rPr lang="en-US" sz="900" dirty="0">
                          <a:effectLst/>
                        </a:rPr>
                        <a:t>Adhesives</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dirty="0">
                          <a:effectLst/>
                        </a:rPr>
                        <a:t>Capacitors</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Carbonless copy paper</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dirty="0">
                          <a:effectLst/>
                        </a:rPr>
                        <a:t>Chlorinated rubber</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Crepe rubber</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Cutting oils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Dedusting agents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Epoxy resins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Ethylene vinyl acetate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dirty="0">
                          <a:effectLst/>
                        </a:rPr>
                        <a:t>Gas transmission turbines</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dirty="0">
                          <a:effectLst/>
                        </a:rPr>
                        <a:t>Heat transfer</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Hydraulic fluid</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Inks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Neoprene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Nitrocellulose lacquers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Pesticide extenders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Polyester resin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Polystyrene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Polyvinyl acetate</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Polyvinyl chloride</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Rubber</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Sealants and caulking compounds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Styrene-butadiene co-polymers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Synthetic resins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Transformers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Vacuum pumps</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Varnish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dirty="0">
                          <a:solidFill>
                            <a:schemeClr val="accent4"/>
                          </a:solidFill>
                          <a:effectLst/>
                          <a:sym typeface="Wingdings"/>
                        </a:rPr>
                        <a:t></a:t>
                      </a:r>
                      <a:endParaRPr lang="en-US" sz="2000" baseline="-16000" dirty="0">
                        <a:solidFill>
                          <a:schemeClr val="accent4"/>
                        </a:solidFill>
                        <a:effectLst/>
                        <a:latin typeface="Franklin Gothic Medium Cond"/>
                        <a:ea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a:effectLst/>
                        </a:rPr>
                        <a:t>Wax </a:t>
                      </a:r>
                      <a:endParaRPr lang="en-US" sz="90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a:txBody>
                    <a:bodyPr/>
                    <a:lstStyle/>
                    <a:p>
                      <a:pPr marL="27305" marR="27305">
                        <a:lnSpc>
                          <a:spcPts val="1000"/>
                        </a:lnSpc>
                        <a:spcBef>
                          <a:spcPts val="290"/>
                        </a:spcBef>
                        <a:spcAft>
                          <a:spcPts val="0"/>
                        </a:spcAft>
                      </a:pPr>
                      <a:r>
                        <a:rPr lang="en-US" sz="900" dirty="0">
                          <a:effectLst/>
                        </a:rPr>
                        <a:t>Wax extenders</a:t>
                      </a:r>
                      <a:endParaRPr lang="en-US" sz="900" dirty="0">
                        <a:solidFill>
                          <a:srgbClr val="262626"/>
                        </a:solidFill>
                        <a:effectLst/>
                        <a:latin typeface="Franklin Gothic Medium Cond"/>
                        <a:ea typeface="Calibri"/>
                        <a:cs typeface="Times New Roman"/>
                      </a:endParaRPr>
                    </a:p>
                  </a:txBody>
                  <a:tcPr marL="55321" marR="55321"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marL="27305" marR="27305" algn="ctr">
                        <a:lnSpc>
                          <a:spcPts val="1000"/>
                        </a:lnSpc>
                        <a:spcBef>
                          <a:spcPts val="290"/>
                        </a:spcBef>
                        <a:spcAft>
                          <a:spcPts val="0"/>
                        </a:spcAft>
                      </a:pPr>
                      <a:r>
                        <a:rPr lang="en-US" sz="2000" baseline="-16000">
                          <a:solidFill>
                            <a:schemeClr val="accent4"/>
                          </a:solidFill>
                          <a:effectLst/>
                          <a:sym typeface="Wingdings"/>
                        </a:rPr>
                        <a:t></a:t>
                      </a:r>
                      <a:endParaRPr lang="en-US" sz="2000" baseline="-16000">
                        <a:solidFill>
                          <a:schemeClr val="accent4"/>
                        </a:solidFill>
                        <a:effectLst/>
                        <a:latin typeface="Franklin Gothic Medium Cond"/>
                        <a:ea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a:solidFill>
                          <a:schemeClr val="accent4"/>
                        </a:solidFill>
                        <a:effectLst/>
                        <a:latin typeface="Calibri"/>
                        <a:cs typeface="Times New Roman"/>
                      </a:endParaRPr>
                    </a:p>
                  </a:txBody>
                  <a:tcPr marL="0" marR="0" marT="0" marB="0" anchor="ctr"/>
                </a:tc>
                <a:tc>
                  <a:txBody>
                    <a:bodyPr/>
                    <a:lstStyle/>
                    <a:p>
                      <a:pPr algn="ctr">
                        <a:lnSpc>
                          <a:spcPts val="1000"/>
                        </a:lnSpc>
                      </a:pPr>
                      <a:endParaRPr lang="en-US" sz="2000" baseline="-16000" dirty="0">
                        <a:solidFill>
                          <a:schemeClr val="accent4"/>
                        </a:solidFill>
                        <a:effectLst/>
                        <a:latin typeface="Calibri"/>
                        <a:cs typeface="Times New Roman"/>
                      </a:endParaRPr>
                    </a:p>
                  </a:txBody>
                  <a:tcPr marL="0" marR="0" marT="0" marB="0" anchor="ctr"/>
                </a:tc>
              </a:tr>
              <a:tr h="154604">
                <a:tc gridSpan="8">
                  <a:txBody>
                    <a:bodyPr/>
                    <a:lstStyle/>
                    <a:p>
                      <a:pPr marL="0" marR="0">
                        <a:lnSpc>
                          <a:spcPts val="960"/>
                        </a:lnSpc>
                        <a:spcBef>
                          <a:spcPts val="300"/>
                        </a:spcBef>
                        <a:spcAft>
                          <a:spcPts val="0"/>
                        </a:spcAft>
                      </a:pPr>
                      <a:r>
                        <a:rPr lang="en-US" sz="600" b="0" i="1" dirty="0">
                          <a:effectLst/>
                        </a:rPr>
                        <a:t>Sources: Nagpal (1992), ATSDR (2000) </a:t>
                      </a:r>
                      <a:endParaRPr lang="en-US" sz="600" b="0" i="1" dirty="0">
                        <a:solidFill>
                          <a:srgbClr val="000000"/>
                        </a:solidFill>
                        <a:effectLst/>
                        <a:latin typeface="Franklin Gothic Book"/>
                        <a:ea typeface="SimSun"/>
                        <a:cs typeface="Times New Roman"/>
                      </a:endParaRPr>
                    </a:p>
                  </a:txBody>
                  <a:tcPr marL="55321" marR="55321" marT="0" marB="0">
                    <a:lnB w="12700" cap="flat" cmpd="sng" algn="ctr">
                      <a:solidFill>
                        <a:schemeClr val="bg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p:txBody>
          <a:bodyPr/>
          <a:lstStyle/>
          <a:p>
            <a:r>
              <a:rPr lang="en-US" dirty="0" smtClean="0"/>
              <a:t>Common Uses of Aroclors</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19</a:t>
            </a:fld>
            <a:endParaRPr lang="en-US" dirty="0"/>
          </a:p>
        </p:txBody>
      </p:sp>
    </p:spTree>
    <p:extLst>
      <p:ext uri="{BB962C8B-B14F-4D97-AF65-F5344CB8AC3E}">
        <p14:creationId xmlns:p14="http://schemas.microsoft.com/office/powerpoint/2010/main" val="17850859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NPDES permit requirements</a:t>
            </a:r>
          </a:p>
          <a:p>
            <a:r>
              <a:rPr lang="en-US" dirty="0" smtClean="0"/>
              <a:t>Sampling locations &amp; methods</a:t>
            </a:r>
          </a:p>
          <a:p>
            <a:r>
              <a:rPr lang="en-US" dirty="0" smtClean="0"/>
              <a:t>Results</a:t>
            </a:r>
          </a:p>
          <a:p>
            <a:r>
              <a:rPr lang="en-US" dirty="0" smtClean="0"/>
              <a:t>Next steps (draft)</a:t>
            </a:r>
          </a:p>
          <a:p>
            <a:pPr lvl="1"/>
            <a:r>
              <a:rPr lang="en-US" dirty="0" smtClean="0"/>
              <a:t>Draft  Action submitted </a:t>
            </a:r>
            <a:r>
              <a:rPr lang="en-US" smtClean="0"/>
              <a:t>to Ecology on 4/15/2013</a:t>
            </a:r>
            <a:endParaRPr lang="en-US" dirty="0" smtClean="0"/>
          </a:p>
        </p:txBody>
      </p:sp>
      <p:sp>
        <p:nvSpPr>
          <p:cNvPr id="4" name="Title 3"/>
          <p:cNvSpPr>
            <a:spLocks noGrp="1"/>
          </p:cNvSpPr>
          <p:nvPr>
            <p:ph type="title"/>
          </p:nvPr>
        </p:nvSpPr>
        <p:spPr/>
        <p:txBody>
          <a:bodyPr/>
          <a:lstStyle/>
          <a:p>
            <a:r>
              <a:rPr lang="en-US" dirty="0" smtClean="0"/>
              <a:t>Agenda</a:t>
            </a:r>
            <a:endParaRPr lang="en-US" dirty="0"/>
          </a:p>
        </p:txBody>
      </p:sp>
      <p:sp>
        <p:nvSpPr>
          <p:cNvPr id="2" name="Footer Placeholder 1"/>
          <p:cNvSpPr>
            <a:spLocks noGrp="1"/>
          </p:cNvSpPr>
          <p:nvPr>
            <p:ph type="ftr" sz="quarter" idx="3"/>
          </p:nvPr>
        </p:nvSpPr>
        <p:spPr/>
        <p:txBody>
          <a:bodyPr/>
          <a:lstStyle/>
          <a:p>
            <a:r>
              <a:rPr lang="en-US" smtClean="0"/>
              <a:t>Brown and Caldwell | </a:t>
            </a:r>
            <a:r>
              <a:rPr lang="en-US" b="1" smtClean="0">
                <a:solidFill>
                  <a:srgbClr val="009ED1"/>
                </a:solidFill>
              </a:rPr>
              <a:t>DRAFT </a:t>
            </a:r>
            <a:endParaRPr lang="en-US" b="1" dirty="0">
              <a:solidFill>
                <a:srgbClr val="009ED1"/>
              </a:solidFill>
            </a:endParaRPr>
          </a:p>
        </p:txBody>
      </p:sp>
      <p:sp>
        <p:nvSpPr>
          <p:cNvPr id="3" name="Slide Number Placeholder 2"/>
          <p:cNvSpPr>
            <a:spLocks noGrp="1"/>
          </p:cNvSpPr>
          <p:nvPr>
            <p:ph type="sldNum" sz="quarter" idx="4"/>
          </p:nvPr>
        </p:nvSpPr>
        <p:spPr/>
        <p:txBody>
          <a:bodyPr/>
          <a:lstStyle/>
          <a:p>
            <a:fld id="{83D12EE2-0A52-405F-9235-0A5D75AB581D}" type="slidenum">
              <a:rPr lang="en-US" smtClean="0"/>
              <a:pPr/>
              <a:t>2</a:t>
            </a:fld>
            <a:endParaRPr lang="en-US" dirty="0"/>
          </a:p>
        </p:txBody>
      </p:sp>
    </p:spTree>
    <p:extLst>
      <p:ext uri="{BB962C8B-B14F-4D97-AF65-F5344CB8AC3E}">
        <p14:creationId xmlns:p14="http://schemas.microsoft.com/office/powerpoint/2010/main" val="37504513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3200400" cy="4800600"/>
          </a:xfrm>
        </p:spPr>
        <p:txBody>
          <a:bodyPr/>
          <a:lstStyle/>
          <a:p>
            <a:r>
              <a:rPr lang="en-US" dirty="0" smtClean="0"/>
              <a:t>Work with Ecology to update the QAPP</a:t>
            </a:r>
          </a:p>
          <a:p>
            <a:r>
              <a:rPr lang="en-US" dirty="0" smtClean="0"/>
              <a:t>Begin trackdown sampling in collection system upstream of NVI and SVI pump stations</a:t>
            </a:r>
          </a:p>
        </p:txBody>
      </p:sp>
      <p:sp>
        <p:nvSpPr>
          <p:cNvPr id="4" name="Title 3"/>
          <p:cNvSpPr>
            <a:spLocks noGrp="1"/>
          </p:cNvSpPr>
          <p:nvPr>
            <p:ph type="title"/>
          </p:nvPr>
        </p:nvSpPr>
        <p:spPr/>
        <p:txBody>
          <a:bodyPr/>
          <a:lstStyle/>
          <a:p>
            <a:r>
              <a:rPr lang="en-US" dirty="0" smtClean="0"/>
              <a:t>Next </a:t>
            </a:r>
            <a:r>
              <a:rPr lang="en-US" dirty="0"/>
              <a:t>S</a:t>
            </a:r>
            <a:r>
              <a:rPr lang="en-US" dirty="0" smtClean="0"/>
              <a:t>teps (Draft)</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20</a:t>
            </a:fld>
            <a:endParaRPr lang="en-US" dirty="0"/>
          </a:p>
        </p:txBody>
      </p:sp>
      <p:pic>
        <p:nvPicPr>
          <p:cNvPr id="13" name="Picture 2" descr="M:\2012 BD Proposals\051191.014 Spokane Cty PCB Study\06_Graphics\manhole photos\DSC_0037.JPG"/>
          <p:cNvPicPr>
            <a:picLocks noGrp="1" noChangeAspect="1" noChangeArrowheads="1"/>
          </p:cNvPicPr>
          <p:nvPr>
            <p:ph type="pic" idx="4294967295"/>
          </p:nvPr>
        </p:nvPicPr>
        <p:blipFill>
          <a:blip r:embed="rId3" cstate="print"/>
          <a:srcRect l="13269" r="2774"/>
          <a:stretch>
            <a:fillRect/>
          </a:stretch>
        </p:blipFill>
        <p:spPr>
          <a:xfrm>
            <a:off x="3832225" y="1600200"/>
            <a:ext cx="5311775" cy="4248150"/>
          </a:xfrm>
        </p:spPr>
      </p:pic>
      <p:sp>
        <p:nvSpPr>
          <p:cNvPr id="14" name="TextBox 13"/>
          <p:cNvSpPr txBox="1"/>
          <p:nvPr/>
        </p:nvSpPr>
        <p:spPr>
          <a:xfrm>
            <a:off x="3886200" y="5410200"/>
            <a:ext cx="4757057" cy="369332"/>
          </a:xfrm>
          <a:prstGeom prst="rect">
            <a:avLst/>
          </a:prstGeom>
          <a:noFill/>
        </p:spPr>
        <p:txBody>
          <a:bodyPr wrap="square" rtlCol="0">
            <a:spAutoFit/>
          </a:bodyPr>
          <a:lstStyle/>
          <a:p>
            <a:r>
              <a:rPr lang="en-US" dirty="0" smtClean="0">
                <a:latin typeface="Franklin Gothic Demi Cond" pitchFamily="34" charset="0"/>
              </a:rPr>
              <a:t>Wastewater in County collection system </a:t>
            </a:r>
            <a:endParaRPr lang="en-US" dirty="0">
              <a:latin typeface="Franklin Gothic Demi Cond" pitchFamily="34" charset="0"/>
            </a:endParaRPr>
          </a:p>
        </p:txBody>
      </p:sp>
    </p:spTree>
    <p:extLst>
      <p:ext uri="{BB962C8B-B14F-4D97-AF65-F5344CB8AC3E}">
        <p14:creationId xmlns:p14="http://schemas.microsoft.com/office/powerpoint/2010/main" val="20161049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2590800" cy="4800600"/>
          </a:xfrm>
        </p:spPr>
        <p:txBody>
          <a:bodyPr>
            <a:normAutofit/>
          </a:bodyPr>
          <a:lstStyle/>
          <a:p>
            <a:r>
              <a:rPr lang="en-US" dirty="0" smtClean="0"/>
              <a:t>“Top-down” strategy - focus on known or suspected sources</a:t>
            </a:r>
          </a:p>
          <a:p>
            <a:r>
              <a:rPr lang="en-US" dirty="0" smtClean="0"/>
              <a:t>“Bottom-up” strategy- systematic downstream to upstream approach</a:t>
            </a:r>
          </a:p>
        </p:txBody>
      </p:sp>
      <p:sp>
        <p:nvSpPr>
          <p:cNvPr id="4" name="Title 3"/>
          <p:cNvSpPr>
            <a:spLocks noGrp="1"/>
          </p:cNvSpPr>
          <p:nvPr>
            <p:ph type="title"/>
          </p:nvPr>
        </p:nvSpPr>
        <p:spPr/>
        <p:txBody>
          <a:bodyPr/>
          <a:lstStyle/>
          <a:p>
            <a:r>
              <a:rPr lang="en-US" dirty="0" smtClean="0"/>
              <a:t>Potential </a:t>
            </a:r>
            <a:r>
              <a:rPr lang="en-US" dirty="0"/>
              <a:t>T</a:t>
            </a:r>
            <a:r>
              <a:rPr lang="en-US" dirty="0" smtClean="0"/>
              <a:t>rackdown Strategies (Draft)</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21</a:t>
            </a:fld>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66530" y="1301461"/>
            <a:ext cx="6162675" cy="4829175"/>
          </a:xfrm>
          <a:prstGeom prst="rect">
            <a:avLst/>
          </a:prstGeom>
          <a:noFill/>
          <a:ln>
            <a:noFill/>
          </a:ln>
        </p:spPr>
      </p:pic>
    </p:spTree>
    <p:extLst>
      <p:ext uri="{BB962C8B-B14F-4D97-AF65-F5344CB8AC3E}">
        <p14:creationId xmlns:p14="http://schemas.microsoft.com/office/powerpoint/2010/main" val="34734170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Land Uses by Basin</a:t>
            </a:r>
            <a:endParaRPr lang="en-US" dirty="0"/>
          </a:p>
        </p:txBody>
      </p:sp>
      <p:sp>
        <p:nvSpPr>
          <p:cNvPr id="4" name="Footer Placeholder 3"/>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5" name="Slide Number Placeholder 4"/>
          <p:cNvSpPr>
            <a:spLocks noGrp="1"/>
          </p:cNvSpPr>
          <p:nvPr>
            <p:ph type="sldNum" sz="quarter" idx="4"/>
          </p:nvPr>
        </p:nvSpPr>
        <p:spPr/>
        <p:txBody>
          <a:bodyPr/>
          <a:lstStyle/>
          <a:p>
            <a:fld id="{83D12EE2-0A52-405F-9235-0A5D75AB581D}" type="slidenum">
              <a:rPr lang="en-US" smtClean="0"/>
              <a:pPr/>
              <a:t>22</a:t>
            </a:fld>
            <a:endParaRPr lang="en-US" dirty="0"/>
          </a:p>
        </p:txBody>
      </p:sp>
      <p:sp>
        <p:nvSpPr>
          <p:cNvPr id="10938" name="Rectangle 1123"/>
          <p:cNvSpPr>
            <a:spLocks noChangeArrowheads="1"/>
          </p:cNvSpPr>
          <p:nvPr/>
        </p:nvSpPr>
        <p:spPr bwMode="auto">
          <a:xfrm>
            <a:off x="-9525" y="6435725"/>
            <a:ext cx="144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262626"/>
                </a:solidFill>
                <a:effectLst/>
                <a:latin typeface="Franklin Gothic Book"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341" name="Group 11340"/>
          <p:cNvGrpSpPr/>
          <p:nvPr/>
        </p:nvGrpSpPr>
        <p:grpSpPr>
          <a:xfrm>
            <a:off x="290513" y="1600200"/>
            <a:ext cx="8570912" cy="4842783"/>
            <a:chOff x="290513" y="1600200"/>
            <a:chExt cx="8570912" cy="4842783"/>
          </a:xfrm>
        </p:grpSpPr>
        <p:sp>
          <p:nvSpPr>
            <p:cNvPr id="1135" name="Rectangle 977"/>
            <p:cNvSpPr>
              <a:spLocks noChangeArrowheads="1"/>
            </p:cNvSpPr>
            <p:nvPr/>
          </p:nvSpPr>
          <p:spPr bwMode="auto">
            <a:xfrm>
              <a:off x="304800" y="2558142"/>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6" name="Rectangle 977"/>
            <p:cNvSpPr>
              <a:spLocks noChangeArrowheads="1"/>
            </p:cNvSpPr>
            <p:nvPr/>
          </p:nvSpPr>
          <p:spPr bwMode="auto">
            <a:xfrm>
              <a:off x="304800" y="3150053"/>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7" name="Rectangle 977"/>
            <p:cNvSpPr>
              <a:spLocks noChangeArrowheads="1"/>
            </p:cNvSpPr>
            <p:nvPr/>
          </p:nvSpPr>
          <p:spPr bwMode="auto">
            <a:xfrm>
              <a:off x="304800" y="3741964"/>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8" name="Rectangle 977"/>
            <p:cNvSpPr>
              <a:spLocks noChangeArrowheads="1"/>
            </p:cNvSpPr>
            <p:nvPr/>
          </p:nvSpPr>
          <p:spPr bwMode="auto">
            <a:xfrm>
              <a:off x="290513" y="4333875"/>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9" name="Rectangle 977"/>
            <p:cNvSpPr>
              <a:spLocks noChangeArrowheads="1"/>
            </p:cNvSpPr>
            <p:nvPr/>
          </p:nvSpPr>
          <p:spPr bwMode="auto">
            <a:xfrm>
              <a:off x="312284" y="4925785"/>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0" name="Rectangle 977"/>
            <p:cNvSpPr>
              <a:spLocks noChangeArrowheads="1"/>
            </p:cNvSpPr>
            <p:nvPr/>
          </p:nvSpPr>
          <p:spPr bwMode="auto">
            <a:xfrm>
              <a:off x="312284" y="5803900"/>
              <a:ext cx="8534400" cy="285750"/>
            </a:xfrm>
            <a:prstGeom prst="rect">
              <a:avLst/>
            </a:prstGeom>
            <a:solidFill>
              <a:srgbClr val="009ED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1" name="Rectangle 977"/>
            <p:cNvSpPr>
              <a:spLocks noChangeArrowheads="1"/>
            </p:cNvSpPr>
            <p:nvPr/>
          </p:nvSpPr>
          <p:spPr bwMode="auto">
            <a:xfrm>
              <a:off x="304800" y="1966686"/>
              <a:ext cx="8534400" cy="285750"/>
            </a:xfrm>
            <a:prstGeom prst="rect">
              <a:avLst/>
            </a:prstGeom>
            <a:solidFill>
              <a:srgbClr val="009ED1"/>
            </a:solidFill>
            <a:ln>
              <a:noFill/>
            </a:ln>
          </p:spPr>
          <p:txBody>
            <a:bodyPr vert="horz" wrap="square" lIns="91440" tIns="45720" rIns="91440" bIns="45720" numCol="1" anchor="t" anchorCtr="0" compatLnSpc="1">
              <a:prstTxWarp prst="textNoShape">
                <a:avLst/>
              </a:prstTxWarp>
            </a:bodyPr>
            <a:lstStyle/>
            <a:p>
              <a:endParaRPr lang="en-US"/>
            </a:p>
          </p:txBody>
        </p:sp>
        <p:sp>
          <p:nvSpPr>
            <p:cNvPr id="10792" name="Rectangle 977"/>
            <p:cNvSpPr>
              <a:spLocks noChangeArrowheads="1"/>
            </p:cNvSpPr>
            <p:nvPr/>
          </p:nvSpPr>
          <p:spPr bwMode="auto">
            <a:xfrm>
              <a:off x="304800" y="5175250"/>
              <a:ext cx="8534400" cy="285750"/>
            </a:xfrm>
            <a:prstGeom prst="rect">
              <a:avLst/>
            </a:prstGeom>
            <a:solidFill>
              <a:srgbClr val="009ED1"/>
            </a:solidFill>
            <a:ln>
              <a:noFill/>
            </a:ln>
          </p:spPr>
          <p:txBody>
            <a:bodyPr vert="horz" wrap="square" lIns="91440" tIns="45720" rIns="91440" bIns="45720" numCol="1" anchor="t" anchorCtr="0" compatLnSpc="1">
              <a:prstTxWarp prst="textNoShape">
                <a:avLst/>
              </a:prstTxWarp>
            </a:bodyPr>
            <a:lstStyle/>
            <a:p>
              <a:endParaRPr lang="en-US"/>
            </a:p>
          </p:txBody>
        </p:sp>
        <p:sp>
          <p:nvSpPr>
            <p:cNvPr id="11142" name="Rectangle 569"/>
            <p:cNvSpPr>
              <a:spLocks noChangeArrowheads="1"/>
            </p:cNvSpPr>
            <p:nvPr/>
          </p:nvSpPr>
          <p:spPr bwMode="auto">
            <a:xfrm>
              <a:off x="2184400" y="1638300"/>
              <a:ext cx="4201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effectLst/>
                  <a:latin typeface="Franklin Gothic Demi Cond" pitchFamily="34" charset="0"/>
                  <a:cs typeface="Arial" pitchFamily="34" charset="0"/>
                </a:rPr>
                <a:t>Table </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143" name="Rectangle 570"/>
            <p:cNvSpPr>
              <a:spLocks noChangeArrowheads="1"/>
            </p:cNvSpPr>
            <p:nvPr/>
          </p:nvSpPr>
          <p:spPr bwMode="auto">
            <a:xfrm>
              <a:off x="2606675" y="163830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3</a:t>
              </a:r>
              <a:endParaRPr kumimoji="0" lang="en-US" sz="1800" b="0" i="0" u="none" strike="noStrike" cap="none" normalizeH="0" baseline="0" smtClean="0">
                <a:ln>
                  <a:noFill/>
                </a:ln>
                <a:effectLst/>
                <a:latin typeface="Arial" pitchFamily="34" charset="0"/>
                <a:cs typeface="Arial" pitchFamily="34" charset="0"/>
              </a:endParaRPr>
            </a:p>
          </p:txBody>
        </p:sp>
        <p:sp>
          <p:nvSpPr>
            <p:cNvPr id="11144" name="Rectangle 571"/>
            <p:cNvSpPr>
              <a:spLocks noChangeArrowheads="1"/>
            </p:cNvSpPr>
            <p:nvPr/>
          </p:nvSpPr>
          <p:spPr bwMode="auto">
            <a:xfrm>
              <a:off x="2701925" y="1638300"/>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a:t>
              </a:r>
              <a:endParaRPr kumimoji="0" lang="en-US" sz="1800" b="0" i="0" u="none" strike="noStrike" cap="none" normalizeH="0" baseline="0" smtClean="0">
                <a:ln>
                  <a:noFill/>
                </a:ln>
                <a:effectLst/>
                <a:latin typeface="Arial" pitchFamily="34" charset="0"/>
                <a:cs typeface="Arial" pitchFamily="34" charset="0"/>
              </a:endParaRPr>
            </a:p>
          </p:txBody>
        </p:sp>
        <p:sp>
          <p:nvSpPr>
            <p:cNvPr id="11145" name="Rectangle 572"/>
            <p:cNvSpPr>
              <a:spLocks noChangeArrowheads="1"/>
            </p:cNvSpPr>
            <p:nvPr/>
          </p:nvSpPr>
          <p:spPr bwMode="auto">
            <a:xfrm>
              <a:off x="2754313" y="1638300"/>
              <a:ext cx="24954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effectLst/>
                  <a:latin typeface="Franklin Gothic Demi Cond" pitchFamily="34" charset="0"/>
                  <a:cs typeface="Arial" pitchFamily="34" charset="0"/>
                </a:rPr>
                <a:t>1. Land Use within the Five Basins </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146" name="Rectangle 573"/>
            <p:cNvSpPr>
              <a:spLocks noChangeArrowheads="1"/>
            </p:cNvSpPr>
            <p:nvPr/>
          </p:nvSpPr>
          <p:spPr bwMode="auto">
            <a:xfrm>
              <a:off x="5211763" y="163830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D</a:t>
              </a:r>
              <a:endParaRPr kumimoji="0" lang="en-US" sz="1800" b="0" i="0" u="none" strike="noStrike" cap="none" normalizeH="0" baseline="0" smtClean="0">
                <a:ln>
                  <a:noFill/>
                </a:ln>
                <a:effectLst/>
                <a:latin typeface="Arial" pitchFamily="34" charset="0"/>
                <a:cs typeface="Arial" pitchFamily="34" charset="0"/>
              </a:endParaRPr>
            </a:p>
          </p:txBody>
        </p:sp>
        <p:sp>
          <p:nvSpPr>
            <p:cNvPr id="11147" name="Rectangle 574"/>
            <p:cNvSpPr>
              <a:spLocks noChangeArrowheads="1"/>
            </p:cNvSpPr>
            <p:nvPr/>
          </p:nvSpPr>
          <p:spPr bwMode="auto">
            <a:xfrm>
              <a:off x="5318125" y="1638300"/>
              <a:ext cx="14346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effectLst/>
                  <a:latin typeface="Franklin Gothic Demi Cond" pitchFamily="34" charset="0"/>
                  <a:cs typeface="Arial" pitchFamily="34" charset="0"/>
                </a:rPr>
                <a:t>elineated</a:t>
              </a:r>
              <a:r>
                <a:rPr kumimoji="0" lang="en-US" sz="1500" b="0" i="0" u="none" strike="noStrike" cap="none" normalizeH="0" baseline="0" dirty="0" smtClean="0">
                  <a:ln>
                    <a:noFill/>
                  </a:ln>
                  <a:effectLst/>
                  <a:latin typeface="Franklin Gothic Demi Cond" pitchFamily="34" charset="0"/>
                  <a:cs typeface="Arial" pitchFamily="34" charset="0"/>
                </a:rPr>
                <a:t> on Figure </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148" name="Rectangle 575"/>
            <p:cNvSpPr>
              <a:spLocks noChangeArrowheads="1"/>
            </p:cNvSpPr>
            <p:nvPr/>
          </p:nvSpPr>
          <p:spPr bwMode="auto">
            <a:xfrm>
              <a:off x="6729413" y="163830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3</a:t>
              </a:r>
              <a:endParaRPr kumimoji="0" lang="en-US" sz="1800" b="0" i="0" u="none" strike="noStrike" cap="none" normalizeH="0" baseline="0" smtClean="0">
                <a:ln>
                  <a:noFill/>
                </a:ln>
                <a:effectLst/>
                <a:latin typeface="Arial" pitchFamily="34" charset="0"/>
                <a:cs typeface="Arial" pitchFamily="34" charset="0"/>
              </a:endParaRPr>
            </a:p>
          </p:txBody>
        </p:sp>
        <p:sp>
          <p:nvSpPr>
            <p:cNvPr id="11149" name="Rectangle 576"/>
            <p:cNvSpPr>
              <a:spLocks noChangeArrowheads="1"/>
            </p:cNvSpPr>
            <p:nvPr/>
          </p:nvSpPr>
          <p:spPr bwMode="auto">
            <a:xfrm>
              <a:off x="6824663" y="1638300"/>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a:t>
              </a:r>
              <a:endParaRPr kumimoji="0" lang="en-US" sz="1800" b="0" i="0" u="none" strike="noStrike" cap="none" normalizeH="0" baseline="0" smtClean="0">
                <a:ln>
                  <a:noFill/>
                </a:ln>
                <a:effectLst/>
                <a:latin typeface="Arial" pitchFamily="34" charset="0"/>
                <a:cs typeface="Arial" pitchFamily="34" charset="0"/>
              </a:endParaRPr>
            </a:p>
          </p:txBody>
        </p:sp>
        <p:sp>
          <p:nvSpPr>
            <p:cNvPr id="11150" name="Rectangle 577"/>
            <p:cNvSpPr>
              <a:spLocks noChangeArrowheads="1"/>
            </p:cNvSpPr>
            <p:nvPr/>
          </p:nvSpPr>
          <p:spPr bwMode="auto">
            <a:xfrm>
              <a:off x="6877050" y="163830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2</a:t>
              </a:r>
              <a:endParaRPr kumimoji="0" lang="en-US" sz="1800" b="0" i="0" u="none" strike="noStrike" cap="none" normalizeH="0" baseline="0" smtClean="0">
                <a:ln>
                  <a:noFill/>
                </a:ln>
                <a:effectLst/>
                <a:latin typeface="Arial" pitchFamily="34" charset="0"/>
                <a:cs typeface="Arial" pitchFamily="34" charset="0"/>
              </a:endParaRPr>
            </a:p>
          </p:txBody>
        </p:sp>
        <p:sp>
          <p:nvSpPr>
            <p:cNvPr id="11151" name="Rectangle 578"/>
            <p:cNvSpPr>
              <a:spLocks noChangeArrowheads="1"/>
            </p:cNvSpPr>
            <p:nvPr/>
          </p:nvSpPr>
          <p:spPr bwMode="auto">
            <a:xfrm>
              <a:off x="6975475" y="1638300"/>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effectLst/>
                  <a:latin typeface="Franklin Gothic Demi Cond" pitchFamily="34" charset="0"/>
                  <a:cs typeface="Arial" pitchFamily="34" charset="0"/>
                </a:rPr>
                <a:t> </a:t>
              </a:r>
              <a:endParaRPr kumimoji="0" lang="en-US" sz="1800" b="0" i="0" u="none" strike="noStrike" cap="none" normalizeH="0" baseline="0" smtClean="0">
                <a:ln>
                  <a:noFill/>
                </a:ln>
                <a:effectLst/>
                <a:latin typeface="Arial" pitchFamily="34" charset="0"/>
                <a:cs typeface="Arial" pitchFamily="34" charset="0"/>
              </a:endParaRPr>
            </a:p>
          </p:txBody>
        </p:sp>
        <p:sp>
          <p:nvSpPr>
            <p:cNvPr id="11154" name="Rectangle 581"/>
            <p:cNvSpPr>
              <a:spLocks noChangeArrowheads="1"/>
            </p:cNvSpPr>
            <p:nvPr/>
          </p:nvSpPr>
          <p:spPr bwMode="auto">
            <a:xfrm>
              <a:off x="309563" y="1600200"/>
              <a:ext cx="8542338" cy="9525"/>
            </a:xfrm>
            <a:prstGeom prst="rect">
              <a:avLst/>
            </a:prstGeom>
            <a:solidFill>
              <a:srgbClr val="009ED1"/>
            </a:solidFill>
            <a:ln>
              <a:noFill/>
            </a:ln>
          </p:spPr>
          <p:txBody>
            <a:bodyPr vert="horz" wrap="square" lIns="91440" tIns="45720" rIns="91440" bIns="45720" numCol="1" anchor="t" anchorCtr="0" compatLnSpc="1">
              <a:prstTxWarp prst="textNoShape">
                <a:avLst/>
              </a:prstTxWarp>
            </a:bodyPr>
            <a:lstStyle/>
            <a:p>
              <a:endParaRPr lang="en-US"/>
            </a:p>
          </p:txBody>
        </p:sp>
        <p:sp>
          <p:nvSpPr>
            <p:cNvPr id="11155" name="Rectangle 582"/>
            <p:cNvSpPr>
              <a:spLocks noChangeArrowheads="1"/>
            </p:cNvSpPr>
            <p:nvPr/>
          </p:nvSpPr>
          <p:spPr bwMode="auto">
            <a:xfrm>
              <a:off x="8851900" y="1600200"/>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6" name="Rectangle 583"/>
            <p:cNvSpPr>
              <a:spLocks noChangeArrowheads="1"/>
            </p:cNvSpPr>
            <p:nvPr/>
          </p:nvSpPr>
          <p:spPr bwMode="auto">
            <a:xfrm>
              <a:off x="8851900" y="1600200"/>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3" name="Rectangle 590"/>
            <p:cNvSpPr>
              <a:spLocks noChangeArrowheads="1"/>
            </p:cNvSpPr>
            <p:nvPr/>
          </p:nvSpPr>
          <p:spPr bwMode="auto">
            <a:xfrm>
              <a:off x="1031875" y="1973263"/>
              <a:ext cx="3462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anklin Gothic Medium Cond" pitchFamily="34" charset="0"/>
                  <a:cs typeface="Arial" pitchFamily="34" charset="0"/>
                </a:rPr>
                <a:t>Land</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1164" name="Rectangle 591"/>
            <p:cNvSpPr>
              <a:spLocks noChangeArrowheads="1"/>
            </p:cNvSpPr>
            <p:nvPr/>
          </p:nvSpPr>
          <p:spPr bwMode="auto">
            <a:xfrm>
              <a:off x="1371600"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65" name="Rectangle 592"/>
            <p:cNvSpPr>
              <a:spLocks noChangeArrowheads="1"/>
            </p:cNvSpPr>
            <p:nvPr/>
          </p:nvSpPr>
          <p:spPr bwMode="auto">
            <a:xfrm>
              <a:off x="1404938" y="1973263"/>
              <a:ext cx="1041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U</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66" name="Rectangle 593"/>
            <p:cNvSpPr>
              <a:spLocks noChangeArrowheads="1"/>
            </p:cNvSpPr>
            <p:nvPr/>
          </p:nvSpPr>
          <p:spPr bwMode="auto">
            <a:xfrm>
              <a:off x="1506538" y="1973263"/>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anklin Gothic Medium Cond" pitchFamily="34" charset="0"/>
                  <a:cs typeface="Arial" pitchFamily="34" charset="0"/>
                </a:rPr>
                <a:t>se</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1167" name="Rectangle 594"/>
            <p:cNvSpPr>
              <a:spLocks noChangeArrowheads="1"/>
            </p:cNvSpPr>
            <p:nvPr/>
          </p:nvSpPr>
          <p:spPr bwMode="auto">
            <a:xfrm>
              <a:off x="1668463"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72" name="Rectangle 599"/>
            <p:cNvSpPr>
              <a:spLocks noChangeArrowheads="1"/>
            </p:cNvSpPr>
            <p:nvPr/>
          </p:nvSpPr>
          <p:spPr bwMode="auto">
            <a:xfrm>
              <a:off x="2751138" y="1973263"/>
              <a:ext cx="7021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NVI Upper</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73" name="Rectangle 600"/>
            <p:cNvSpPr>
              <a:spLocks noChangeArrowheads="1"/>
            </p:cNvSpPr>
            <p:nvPr/>
          </p:nvSpPr>
          <p:spPr bwMode="auto">
            <a:xfrm>
              <a:off x="3443288"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78" name="Rectangle 605"/>
            <p:cNvSpPr>
              <a:spLocks noChangeArrowheads="1"/>
            </p:cNvSpPr>
            <p:nvPr/>
          </p:nvSpPr>
          <p:spPr bwMode="auto">
            <a:xfrm>
              <a:off x="4116388" y="1973263"/>
              <a:ext cx="6924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SVI Upper</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79" name="Rectangle 606"/>
            <p:cNvSpPr>
              <a:spLocks noChangeArrowheads="1"/>
            </p:cNvSpPr>
            <p:nvPr/>
          </p:nvSpPr>
          <p:spPr bwMode="auto">
            <a:xfrm>
              <a:off x="4799013"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84" name="Rectangle 611"/>
            <p:cNvSpPr>
              <a:spLocks noChangeArrowheads="1"/>
            </p:cNvSpPr>
            <p:nvPr/>
          </p:nvSpPr>
          <p:spPr bwMode="auto">
            <a:xfrm>
              <a:off x="5610225" y="1973263"/>
              <a:ext cx="2917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DMI</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85" name="Rectangle 612"/>
            <p:cNvSpPr>
              <a:spLocks noChangeArrowheads="1"/>
            </p:cNvSpPr>
            <p:nvPr/>
          </p:nvSpPr>
          <p:spPr bwMode="auto">
            <a:xfrm>
              <a:off x="5895975"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90" name="Rectangle 617"/>
            <p:cNvSpPr>
              <a:spLocks noChangeArrowheads="1"/>
            </p:cNvSpPr>
            <p:nvPr/>
          </p:nvSpPr>
          <p:spPr bwMode="auto">
            <a:xfrm>
              <a:off x="6621463" y="1973263"/>
              <a:ext cx="7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SVI_Lower</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91" name="Rectangle 618"/>
            <p:cNvSpPr>
              <a:spLocks noChangeArrowheads="1"/>
            </p:cNvSpPr>
            <p:nvPr/>
          </p:nvSpPr>
          <p:spPr bwMode="auto">
            <a:xfrm>
              <a:off x="7348538"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96" name="Rectangle 623"/>
            <p:cNvSpPr>
              <a:spLocks noChangeArrowheads="1"/>
            </p:cNvSpPr>
            <p:nvPr/>
          </p:nvSpPr>
          <p:spPr bwMode="auto">
            <a:xfrm>
              <a:off x="7847013" y="1973263"/>
              <a:ext cx="7502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NVI_Lower</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197" name="Rectangle 624"/>
            <p:cNvSpPr>
              <a:spLocks noChangeArrowheads="1"/>
            </p:cNvSpPr>
            <p:nvPr/>
          </p:nvSpPr>
          <p:spPr bwMode="auto">
            <a:xfrm>
              <a:off x="8586788" y="1973263"/>
              <a:ext cx="352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bg2"/>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bg2"/>
                </a:solidFill>
                <a:effectLst/>
                <a:latin typeface="Arial" pitchFamily="34" charset="0"/>
                <a:cs typeface="Arial" pitchFamily="34" charset="0"/>
              </a:endParaRPr>
            </a:p>
          </p:txBody>
        </p:sp>
        <p:sp>
          <p:nvSpPr>
            <p:cNvPr id="11218" name="Rectangle 645"/>
            <p:cNvSpPr>
              <a:spLocks noChangeArrowheads="1"/>
            </p:cNvSpPr>
            <p:nvPr/>
          </p:nvSpPr>
          <p:spPr bwMode="auto">
            <a:xfrm>
              <a:off x="449263" y="2297113"/>
              <a:ext cx="817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Agricultural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9" name="Rectangle 646"/>
            <p:cNvSpPr>
              <a:spLocks noChangeArrowheads="1"/>
            </p:cNvSpPr>
            <p:nvPr/>
          </p:nvSpPr>
          <p:spPr bwMode="auto">
            <a:xfrm>
              <a:off x="1165225"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0" name="Rectangle 647"/>
            <p:cNvSpPr>
              <a:spLocks noChangeArrowheads="1"/>
            </p:cNvSpPr>
            <p:nvPr/>
          </p:nvSpPr>
          <p:spPr bwMode="auto">
            <a:xfrm>
              <a:off x="2930525" y="22971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3.1%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1" name="Rectangle 648"/>
            <p:cNvSpPr>
              <a:spLocks noChangeArrowheads="1"/>
            </p:cNvSpPr>
            <p:nvPr/>
          </p:nvSpPr>
          <p:spPr bwMode="auto">
            <a:xfrm>
              <a:off x="3262313"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2" name="Rectangle 649"/>
            <p:cNvSpPr>
              <a:spLocks noChangeArrowheads="1"/>
            </p:cNvSpPr>
            <p:nvPr/>
          </p:nvSpPr>
          <p:spPr bwMode="auto">
            <a:xfrm>
              <a:off x="4291013" y="22971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3" name="Rectangle 650"/>
            <p:cNvSpPr>
              <a:spLocks noChangeArrowheads="1"/>
            </p:cNvSpPr>
            <p:nvPr/>
          </p:nvSpPr>
          <p:spPr bwMode="auto">
            <a:xfrm>
              <a:off x="4621213"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4" name="Rectangle 651"/>
            <p:cNvSpPr>
              <a:spLocks noChangeArrowheads="1"/>
            </p:cNvSpPr>
            <p:nvPr/>
          </p:nvSpPr>
          <p:spPr bwMode="auto">
            <a:xfrm>
              <a:off x="5588000" y="22971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5" name="Rectangle 652"/>
            <p:cNvSpPr>
              <a:spLocks noChangeArrowheads="1"/>
            </p:cNvSpPr>
            <p:nvPr/>
          </p:nvSpPr>
          <p:spPr bwMode="auto">
            <a:xfrm>
              <a:off x="5918200"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6" name="Rectangle 653"/>
            <p:cNvSpPr>
              <a:spLocks noChangeArrowheads="1"/>
            </p:cNvSpPr>
            <p:nvPr/>
          </p:nvSpPr>
          <p:spPr bwMode="auto">
            <a:xfrm>
              <a:off x="6818313" y="22971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7" name="Rectangle 654"/>
            <p:cNvSpPr>
              <a:spLocks noChangeArrowheads="1"/>
            </p:cNvSpPr>
            <p:nvPr/>
          </p:nvSpPr>
          <p:spPr bwMode="auto">
            <a:xfrm>
              <a:off x="7150100"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8" name="Rectangle 655"/>
            <p:cNvSpPr>
              <a:spLocks noChangeArrowheads="1"/>
            </p:cNvSpPr>
            <p:nvPr/>
          </p:nvSpPr>
          <p:spPr bwMode="auto">
            <a:xfrm>
              <a:off x="8051800" y="22971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29" name="Rectangle 656"/>
            <p:cNvSpPr>
              <a:spLocks noChangeArrowheads="1"/>
            </p:cNvSpPr>
            <p:nvPr/>
          </p:nvSpPr>
          <p:spPr bwMode="auto">
            <a:xfrm>
              <a:off x="8382000" y="22971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0" name="Rectangle 677"/>
            <p:cNvSpPr>
              <a:spLocks noChangeArrowheads="1"/>
            </p:cNvSpPr>
            <p:nvPr/>
          </p:nvSpPr>
          <p:spPr bwMode="auto">
            <a:xfrm>
              <a:off x="449263" y="2590800"/>
              <a:ext cx="8493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Commercial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1" name="Rectangle 678"/>
            <p:cNvSpPr>
              <a:spLocks noChangeArrowheads="1"/>
            </p:cNvSpPr>
            <p:nvPr/>
          </p:nvSpPr>
          <p:spPr bwMode="auto">
            <a:xfrm>
              <a:off x="1198563"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2" name="Rectangle 679"/>
            <p:cNvSpPr>
              <a:spLocks noChangeArrowheads="1"/>
            </p:cNvSpPr>
            <p:nvPr/>
          </p:nvSpPr>
          <p:spPr bwMode="auto">
            <a:xfrm>
              <a:off x="2930525" y="2590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9.2%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3" name="Rectangle 680"/>
            <p:cNvSpPr>
              <a:spLocks noChangeArrowheads="1"/>
            </p:cNvSpPr>
            <p:nvPr/>
          </p:nvSpPr>
          <p:spPr bwMode="auto">
            <a:xfrm>
              <a:off x="3262313"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4" name="Rectangle 681"/>
            <p:cNvSpPr>
              <a:spLocks noChangeArrowheads="1"/>
            </p:cNvSpPr>
            <p:nvPr/>
          </p:nvSpPr>
          <p:spPr bwMode="auto">
            <a:xfrm>
              <a:off x="4248150" y="25908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14.7%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5" name="Rectangle 682"/>
            <p:cNvSpPr>
              <a:spLocks noChangeArrowheads="1"/>
            </p:cNvSpPr>
            <p:nvPr/>
          </p:nvSpPr>
          <p:spPr bwMode="auto">
            <a:xfrm>
              <a:off x="4665663"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6" name="Rectangle 683"/>
            <p:cNvSpPr>
              <a:spLocks noChangeArrowheads="1"/>
            </p:cNvSpPr>
            <p:nvPr/>
          </p:nvSpPr>
          <p:spPr bwMode="auto">
            <a:xfrm>
              <a:off x="5588000" y="2590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6.7%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7" name="Rectangle 684"/>
            <p:cNvSpPr>
              <a:spLocks noChangeArrowheads="1"/>
            </p:cNvSpPr>
            <p:nvPr/>
          </p:nvSpPr>
          <p:spPr bwMode="auto">
            <a:xfrm>
              <a:off x="5918200"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8" name="Rectangle 685"/>
            <p:cNvSpPr>
              <a:spLocks noChangeArrowheads="1"/>
            </p:cNvSpPr>
            <p:nvPr/>
          </p:nvSpPr>
          <p:spPr bwMode="auto">
            <a:xfrm>
              <a:off x="6775450" y="25908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9" name="Rectangle 686"/>
            <p:cNvSpPr>
              <a:spLocks noChangeArrowheads="1"/>
            </p:cNvSpPr>
            <p:nvPr/>
          </p:nvSpPr>
          <p:spPr bwMode="auto">
            <a:xfrm>
              <a:off x="7192963"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0" name="Rectangle 687"/>
            <p:cNvSpPr>
              <a:spLocks noChangeArrowheads="1"/>
            </p:cNvSpPr>
            <p:nvPr/>
          </p:nvSpPr>
          <p:spPr bwMode="auto">
            <a:xfrm>
              <a:off x="8008938" y="25908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19.7%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1" name="Rectangle 688"/>
            <p:cNvSpPr>
              <a:spLocks noChangeArrowheads="1"/>
            </p:cNvSpPr>
            <p:nvPr/>
          </p:nvSpPr>
          <p:spPr bwMode="auto">
            <a:xfrm>
              <a:off x="8424863" y="2590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2" name="Rectangle 709"/>
            <p:cNvSpPr>
              <a:spLocks noChangeArrowheads="1"/>
            </p:cNvSpPr>
            <p:nvPr/>
          </p:nvSpPr>
          <p:spPr bwMode="auto">
            <a:xfrm>
              <a:off x="449263" y="28860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83" name="Rectangle 710"/>
            <p:cNvSpPr>
              <a:spLocks noChangeArrowheads="1"/>
            </p:cNvSpPr>
            <p:nvPr/>
          </p:nvSpPr>
          <p:spPr bwMode="auto">
            <a:xfrm>
              <a:off x="449263" y="2886075"/>
              <a:ext cx="1489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262626"/>
                  </a:solidFill>
                  <a:latin typeface="Franklin Gothic Medium Cond" pitchFamily="34" charset="0"/>
                  <a:cs typeface="Arial" pitchFamily="34" charset="0"/>
                </a:rPr>
                <a:t>Forest/timber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84" name="Rectangle 711"/>
            <p:cNvSpPr>
              <a:spLocks noChangeArrowheads="1"/>
            </p:cNvSpPr>
            <p:nvPr/>
          </p:nvSpPr>
          <p:spPr bwMode="auto">
            <a:xfrm>
              <a:off x="958850" y="28860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85" name="Rectangle 712"/>
            <p:cNvSpPr>
              <a:spLocks noChangeArrowheads="1"/>
            </p:cNvSpPr>
            <p:nvPr/>
          </p:nvSpPr>
          <p:spPr bwMode="auto">
            <a:xfrm>
              <a:off x="1320800"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6" name="Rectangle 713"/>
            <p:cNvSpPr>
              <a:spLocks noChangeArrowheads="1"/>
            </p:cNvSpPr>
            <p:nvPr/>
          </p:nvSpPr>
          <p:spPr bwMode="auto">
            <a:xfrm>
              <a:off x="2930525" y="28860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7" name="Rectangle 714"/>
            <p:cNvSpPr>
              <a:spLocks noChangeArrowheads="1"/>
            </p:cNvSpPr>
            <p:nvPr/>
          </p:nvSpPr>
          <p:spPr bwMode="auto">
            <a:xfrm>
              <a:off x="3262313"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8" name="Rectangle 715"/>
            <p:cNvSpPr>
              <a:spLocks noChangeArrowheads="1"/>
            </p:cNvSpPr>
            <p:nvPr/>
          </p:nvSpPr>
          <p:spPr bwMode="auto">
            <a:xfrm>
              <a:off x="4291013" y="28860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9" name="Rectangle 716"/>
            <p:cNvSpPr>
              <a:spLocks noChangeArrowheads="1"/>
            </p:cNvSpPr>
            <p:nvPr/>
          </p:nvSpPr>
          <p:spPr bwMode="auto">
            <a:xfrm>
              <a:off x="4621213"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0" name="Rectangle 717"/>
            <p:cNvSpPr>
              <a:spLocks noChangeArrowheads="1"/>
            </p:cNvSpPr>
            <p:nvPr/>
          </p:nvSpPr>
          <p:spPr bwMode="auto">
            <a:xfrm>
              <a:off x="5588000" y="28860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1" name="Rectangle 718"/>
            <p:cNvSpPr>
              <a:spLocks noChangeArrowheads="1"/>
            </p:cNvSpPr>
            <p:nvPr/>
          </p:nvSpPr>
          <p:spPr bwMode="auto">
            <a:xfrm>
              <a:off x="5918200"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2" name="Rectangle 719"/>
            <p:cNvSpPr>
              <a:spLocks noChangeArrowheads="1"/>
            </p:cNvSpPr>
            <p:nvPr/>
          </p:nvSpPr>
          <p:spPr bwMode="auto">
            <a:xfrm>
              <a:off x="6818313" y="28860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3" name="Rectangle 720"/>
            <p:cNvSpPr>
              <a:spLocks noChangeArrowheads="1"/>
            </p:cNvSpPr>
            <p:nvPr/>
          </p:nvSpPr>
          <p:spPr bwMode="auto">
            <a:xfrm>
              <a:off x="7150100"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4" name="Rectangle 721"/>
            <p:cNvSpPr>
              <a:spLocks noChangeArrowheads="1"/>
            </p:cNvSpPr>
            <p:nvPr/>
          </p:nvSpPr>
          <p:spPr bwMode="auto">
            <a:xfrm>
              <a:off x="8051800" y="28860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5" name="Rectangle 722"/>
            <p:cNvSpPr>
              <a:spLocks noChangeArrowheads="1"/>
            </p:cNvSpPr>
            <p:nvPr/>
          </p:nvSpPr>
          <p:spPr bwMode="auto">
            <a:xfrm>
              <a:off x="8382000" y="28860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16" name="Rectangle 743"/>
            <p:cNvSpPr>
              <a:spLocks noChangeArrowheads="1"/>
            </p:cNvSpPr>
            <p:nvPr/>
          </p:nvSpPr>
          <p:spPr bwMode="auto">
            <a:xfrm>
              <a:off x="449263" y="3184525"/>
              <a:ext cx="1022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Manufacturing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17" name="Rectangle 744"/>
            <p:cNvSpPr>
              <a:spLocks noChangeArrowheads="1"/>
            </p:cNvSpPr>
            <p:nvPr/>
          </p:nvSpPr>
          <p:spPr bwMode="auto">
            <a:xfrm>
              <a:off x="1357313"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18" name="Rectangle 745"/>
            <p:cNvSpPr>
              <a:spLocks noChangeArrowheads="1"/>
            </p:cNvSpPr>
            <p:nvPr/>
          </p:nvSpPr>
          <p:spPr bwMode="auto">
            <a:xfrm>
              <a:off x="2930525" y="318452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8.5%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19" name="Rectangle 746"/>
            <p:cNvSpPr>
              <a:spLocks noChangeArrowheads="1"/>
            </p:cNvSpPr>
            <p:nvPr/>
          </p:nvSpPr>
          <p:spPr bwMode="auto">
            <a:xfrm>
              <a:off x="3262313"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0" name="Rectangle 747"/>
            <p:cNvSpPr>
              <a:spLocks noChangeArrowheads="1"/>
            </p:cNvSpPr>
            <p:nvPr/>
          </p:nvSpPr>
          <p:spPr bwMode="auto">
            <a:xfrm>
              <a:off x="4291013" y="318452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1" name="Rectangle 748"/>
            <p:cNvSpPr>
              <a:spLocks noChangeArrowheads="1"/>
            </p:cNvSpPr>
            <p:nvPr/>
          </p:nvSpPr>
          <p:spPr bwMode="auto">
            <a:xfrm>
              <a:off x="4621213"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2" name="Rectangle 749"/>
            <p:cNvSpPr>
              <a:spLocks noChangeArrowheads="1"/>
            </p:cNvSpPr>
            <p:nvPr/>
          </p:nvSpPr>
          <p:spPr bwMode="auto">
            <a:xfrm>
              <a:off x="5588000" y="318452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3" name="Rectangle 750"/>
            <p:cNvSpPr>
              <a:spLocks noChangeArrowheads="1"/>
            </p:cNvSpPr>
            <p:nvPr/>
          </p:nvSpPr>
          <p:spPr bwMode="auto">
            <a:xfrm>
              <a:off x="5918200"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4" name="Rectangle 751"/>
            <p:cNvSpPr>
              <a:spLocks noChangeArrowheads="1"/>
            </p:cNvSpPr>
            <p:nvPr/>
          </p:nvSpPr>
          <p:spPr bwMode="auto">
            <a:xfrm>
              <a:off x="6818313" y="318452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5" name="Rectangle 752"/>
            <p:cNvSpPr>
              <a:spLocks noChangeArrowheads="1"/>
            </p:cNvSpPr>
            <p:nvPr/>
          </p:nvSpPr>
          <p:spPr bwMode="auto">
            <a:xfrm>
              <a:off x="7150100"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6" name="Rectangle 753"/>
            <p:cNvSpPr>
              <a:spLocks noChangeArrowheads="1"/>
            </p:cNvSpPr>
            <p:nvPr/>
          </p:nvSpPr>
          <p:spPr bwMode="auto">
            <a:xfrm>
              <a:off x="8051800" y="318452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7" name="Rectangle 754"/>
            <p:cNvSpPr>
              <a:spLocks noChangeArrowheads="1"/>
            </p:cNvSpPr>
            <p:nvPr/>
          </p:nvSpPr>
          <p:spPr bwMode="auto">
            <a:xfrm>
              <a:off x="8382000" y="31845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8" name="Rectangle 776"/>
            <p:cNvSpPr>
              <a:spLocks noChangeArrowheads="1"/>
            </p:cNvSpPr>
            <p:nvPr/>
          </p:nvSpPr>
          <p:spPr bwMode="auto">
            <a:xfrm>
              <a:off x="449263" y="3479800"/>
              <a:ext cx="514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Mining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9" name="Rectangle 777"/>
            <p:cNvSpPr>
              <a:spLocks noChangeArrowheads="1"/>
            </p:cNvSpPr>
            <p:nvPr/>
          </p:nvSpPr>
          <p:spPr bwMode="auto">
            <a:xfrm>
              <a:off x="876300"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0" name="Rectangle 778"/>
            <p:cNvSpPr>
              <a:spLocks noChangeArrowheads="1"/>
            </p:cNvSpPr>
            <p:nvPr/>
          </p:nvSpPr>
          <p:spPr bwMode="auto">
            <a:xfrm>
              <a:off x="2930525" y="3479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1" name="Rectangle 779"/>
            <p:cNvSpPr>
              <a:spLocks noChangeArrowheads="1"/>
            </p:cNvSpPr>
            <p:nvPr/>
          </p:nvSpPr>
          <p:spPr bwMode="auto">
            <a:xfrm>
              <a:off x="3262313"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2" name="Rectangle 780"/>
            <p:cNvSpPr>
              <a:spLocks noChangeArrowheads="1"/>
            </p:cNvSpPr>
            <p:nvPr/>
          </p:nvSpPr>
          <p:spPr bwMode="auto">
            <a:xfrm>
              <a:off x="4291013" y="3479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3" name="Rectangle 781"/>
            <p:cNvSpPr>
              <a:spLocks noChangeArrowheads="1"/>
            </p:cNvSpPr>
            <p:nvPr/>
          </p:nvSpPr>
          <p:spPr bwMode="auto">
            <a:xfrm>
              <a:off x="4621213"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4" name="Rectangle 782"/>
            <p:cNvSpPr>
              <a:spLocks noChangeArrowheads="1"/>
            </p:cNvSpPr>
            <p:nvPr/>
          </p:nvSpPr>
          <p:spPr bwMode="auto">
            <a:xfrm>
              <a:off x="5588000" y="3479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5" name="Rectangle 783"/>
            <p:cNvSpPr>
              <a:spLocks noChangeArrowheads="1"/>
            </p:cNvSpPr>
            <p:nvPr/>
          </p:nvSpPr>
          <p:spPr bwMode="auto">
            <a:xfrm>
              <a:off x="5918200"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6" name="Rectangle 784"/>
            <p:cNvSpPr>
              <a:spLocks noChangeArrowheads="1"/>
            </p:cNvSpPr>
            <p:nvPr/>
          </p:nvSpPr>
          <p:spPr bwMode="auto">
            <a:xfrm>
              <a:off x="6818313" y="3479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7" name="Rectangle 785"/>
            <p:cNvSpPr>
              <a:spLocks noChangeArrowheads="1"/>
            </p:cNvSpPr>
            <p:nvPr/>
          </p:nvSpPr>
          <p:spPr bwMode="auto">
            <a:xfrm>
              <a:off x="7150100"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8" name="Rectangle 786"/>
            <p:cNvSpPr>
              <a:spLocks noChangeArrowheads="1"/>
            </p:cNvSpPr>
            <p:nvPr/>
          </p:nvSpPr>
          <p:spPr bwMode="auto">
            <a:xfrm>
              <a:off x="8051800" y="3479800"/>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9" name="Rectangle 787"/>
            <p:cNvSpPr>
              <a:spLocks noChangeArrowheads="1"/>
            </p:cNvSpPr>
            <p:nvPr/>
          </p:nvSpPr>
          <p:spPr bwMode="auto">
            <a:xfrm>
              <a:off x="8382000" y="34798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0" name="Rectangle 808"/>
            <p:cNvSpPr>
              <a:spLocks noChangeArrowheads="1"/>
            </p:cNvSpPr>
            <p:nvPr/>
          </p:nvSpPr>
          <p:spPr bwMode="auto">
            <a:xfrm>
              <a:off x="449263" y="3773488"/>
              <a:ext cx="5048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Parks,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1" name="Rectangle 809"/>
            <p:cNvSpPr>
              <a:spLocks noChangeArrowheads="1"/>
            </p:cNvSpPr>
            <p:nvPr/>
          </p:nvSpPr>
          <p:spPr bwMode="auto">
            <a:xfrm>
              <a:off x="868363" y="3773488"/>
              <a:ext cx="127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2" name="Rectangle 810"/>
            <p:cNvSpPr>
              <a:spLocks noChangeArrowheads="1"/>
            </p:cNvSpPr>
            <p:nvPr/>
          </p:nvSpPr>
          <p:spPr bwMode="auto">
            <a:xfrm>
              <a:off x="928688" y="3773488"/>
              <a:ext cx="4333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acant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3" name="Rectangle 811"/>
            <p:cNvSpPr>
              <a:spLocks noChangeArrowheads="1"/>
            </p:cNvSpPr>
            <p:nvPr/>
          </p:nvSpPr>
          <p:spPr bwMode="auto">
            <a:xfrm>
              <a:off x="1281113"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4" name="Rectangle 812"/>
            <p:cNvSpPr>
              <a:spLocks noChangeArrowheads="1"/>
            </p:cNvSpPr>
            <p:nvPr/>
          </p:nvSpPr>
          <p:spPr bwMode="auto">
            <a:xfrm>
              <a:off x="2887663" y="3773488"/>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15.1%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5" name="Rectangle 813"/>
            <p:cNvSpPr>
              <a:spLocks noChangeArrowheads="1"/>
            </p:cNvSpPr>
            <p:nvPr/>
          </p:nvSpPr>
          <p:spPr bwMode="auto">
            <a:xfrm>
              <a:off x="3305175"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6" name="Rectangle 814"/>
            <p:cNvSpPr>
              <a:spLocks noChangeArrowheads="1"/>
            </p:cNvSpPr>
            <p:nvPr/>
          </p:nvSpPr>
          <p:spPr bwMode="auto">
            <a:xfrm>
              <a:off x="4291013" y="3773488"/>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7" name="Rectangle 815"/>
            <p:cNvSpPr>
              <a:spLocks noChangeArrowheads="1"/>
            </p:cNvSpPr>
            <p:nvPr/>
          </p:nvSpPr>
          <p:spPr bwMode="auto">
            <a:xfrm>
              <a:off x="4621213"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8" name="Rectangle 816"/>
            <p:cNvSpPr>
              <a:spLocks noChangeArrowheads="1"/>
            </p:cNvSpPr>
            <p:nvPr/>
          </p:nvSpPr>
          <p:spPr bwMode="auto">
            <a:xfrm>
              <a:off x="5588000" y="3773488"/>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9" name="Rectangle 817"/>
            <p:cNvSpPr>
              <a:spLocks noChangeArrowheads="1"/>
            </p:cNvSpPr>
            <p:nvPr/>
          </p:nvSpPr>
          <p:spPr bwMode="auto">
            <a:xfrm>
              <a:off x="5918200"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0" name="Rectangle 818"/>
            <p:cNvSpPr>
              <a:spLocks noChangeArrowheads="1"/>
            </p:cNvSpPr>
            <p:nvPr/>
          </p:nvSpPr>
          <p:spPr bwMode="auto">
            <a:xfrm>
              <a:off x="6818313" y="3773488"/>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1" name="Rectangle 819"/>
            <p:cNvSpPr>
              <a:spLocks noChangeArrowheads="1"/>
            </p:cNvSpPr>
            <p:nvPr/>
          </p:nvSpPr>
          <p:spPr bwMode="auto">
            <a:xfrm>
              <a:off x="7150100"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2" name="Rectangle 820"/>
            <p:cNvSpPr>
              <a:spLocks noChangeArrowheads="1"/>
            </p:cNvSpPr>
            <p:nvPr/>
          </p:nvSpPr>
          <p:spPr bwMode="auto">
            <a:xfrm>
              <a:off x="8051800" y="3773488"/>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3" name="Rectangle 821"/>
            <p:cNvSpPr>
              <a:spLocks noChangeArrowheads="1"/>
            </p:cNvSpPr>
            <p:nvPr/>
          </p:nvSpPr>
          <p:spPr bwMode="auto">
            <a:xfrm>
              <a:off x="8382000" y="377348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4" name="Rectangle 842"/>
            <p:cNvSpPr>
              <a:spLocks noChangeArrowheads="1"/>
            </p:cNvSpPr>
            <p:nvPr/>
          </p:nvSpPr>
          <p:spPr bwMode="auto">
            <a:xfrm>
              <a:off x="449263" y="4068763"/>
              <a:ext cx="8016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Residential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5" name="Rectangle 843"/>
            <p:cNvSpPr>
              <a:spLocks noChangeArrowheads="1"/>
            </p:cNvSpPr>
            <p:nvPr/>
          </p:nvSpPr>
          <p:spPr bwMode="auto">
            <a:xfrm>
              <a:off x="1154113"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6" name="Rectangle 844"/>
            <p:cNvSpPr>
              <a:spLocks noChangeArrowheads="1"/>
            </p:cNvSpPr>
            <p:nvPr/>
          </p:nvSpPr>
          <p:spPr bwMode="auto">
            <a:xfrm>
              <a:off x="2887663" y="4068763"/>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7" name="Rectangle 845"/>
            <p:cNvSpPr>
              <a:spLocks noChangeArrowheads="1"/>
            </p:cNvSpPr>
            <p:nvPr/>
          </p:nvSpPr>
          <p:spPr bwMode="auto">
            <a:xfrm>
              <a:off x="3305175"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8" name="Rectangle 846"/>
            <p:cNvSpPr>
              <a:spLocks noChangeArrowheads="1"/>
            </p:cNvSpPr>
            <p:nvPr/>
          </p:nvSpPr>
          <p:spPr bwMode="auto">
            <a:xfrm>
              <a:off x="4248150" y="4068763"/>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9" name="Rectangle 847"/>
            <p:cNvSpPr>
              <a:spLocks noChangeArrowheads="1"/>
            </p:cNvSpPr>
            <p:nvPr/>
          </p:nvSpPr>
          <p:spPr bwMode="auto">
            <a:xfrm>
              <a:off x="4665663"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0" name="Rectangle 848"/>
            <p:cNvSpPr>
              <a:spLocks noChangeArrowheads="1"/>
            </p:cNvSpPr>
            <p:nvPr/>
          </p:nvSpPr>
          <p:spPr bwMode="auto">
            <a:xfrm>
              <a:off x="5545138" y="4068763"/>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75.6%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1" name="Rectangle 849"/>
            <p:cNvSpPr>
              <a:spLocks noChangeArrowheads="1"/>
            </p:cNvSpPr>
            <p:nvPr/>
          </p:nvSpPr>
          <p:spPr bwMode="auto">
            <a:xfrm>
              <a:off x="5961063"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2" name="Rectangle 850"/>
            <p:cNvSpPr>
              <a:spLocks noChangeArrowheads="1"/>
            </p:cNvSpPr>
            <p:nvPr/>
          </p:nvSpPr>
          <p:spPr bwMode="auto">
            <a:xfrm>
              <a:off x="6775450" y="4068763"/>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3" name="Rectangle 851"/>
            <p:cNvSpPr>
              <a:spLocks noChangeArrowheads="1"/>
            </p:cNvSpPr>
            <p:nvPr/>
          </p:nvSpPr>
          <p:spPr bwMode="auto">
            <a:xfrm>
              <a:off x="7192963"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4" name="Rectangle 852"/>
            <p:cNvSpPr>
              <a:spLocks noChangeArrowheads="1"/>
            </p:cNvSpPr>
            <p:nvPr/>
          </p:nvSpPr>
          <p:spPr bwMode="auto">
            <a:xfrm>
              <a:off x="8008938" y="4068763"/>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5" name="Rectangle 853"/>
            <p:cNvSpPr>
              <a:spLocks noChangeArrowheads="1"/>
            </p:cNvSpPr>
            <p:nvPr/>
          </p:nvSpPr>
          <p:spPr bwMode="auto">
            <a:xfrm>
              <a:off x="8424863" y="406876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6" name="Rectangle 874"/>
            <p:cNvSpPr>
              <a:spLocks noChangeArrowheads="1"/>
            </p:cNvSpPr>
            <p:nvPr/>
          </p:nvSpPr>
          <p:spPr bwMode="auto">
            <a:xfrm>
              <a:off x="449263" y="4364038"/>
              <a:ext cx="8731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Right of Way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7" name="Rectangle 875"/>
            <p:cNvSpPr>
              <a:spLocks noChangeArrowheads="1"/>
            </p:cNvSpPr>
            <p:nvPr/>
          </p:nvSpPr>
          <p:spPr bwMode="auto">
            <a:xfrm>
              <a:off x="1219200"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8" name="Rectangle 876"/>
            <p:cNvSpPr>
              <a:spLocks noChangeArrowheads="1"/>
            </p:cNvSpPr>
            <p:nvPr/>
          </p:nvSpPr>
          <p:spPr bwMode="auto">
            <a:xfrm>
              <a:off x="2887663" y="4364038"/>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9" name="Rectangle 877"/>
            <p:cNvSpPr>
              <a:spLocks noChangeArrowheads="1"/>
            </p:cNvSpPr>
            <p:nvPr/>
          </p:nvSpPr>
          <p:spPr bwMode="auto">
            <a:xfrm>
              <a:off x="3305175"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0" name="Rectangle 878"/>
            <p:cNvSpPr>
              <a:spLocks noChangeArrowheads="1"/>
            </p:cNvSpPr>
            <p:nvPr/>
          </p:nvSpPr>
          <p:spPr bwMode="auto">
            <a:xfrm>
              <a:off x="4248150" y="4364038"/>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12.9%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1" name="Rectangle 879"/>
            <p:cNvSpPr>
              <a:spLocks noChangeArrowheads="1"/>
            </p:cNvSpPr>
            <p:nvPr/>
          </p:nvSpPr>
          <p:spPr bwMode="auto">
            <a:xfrm>
              <a:off x="4665663"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2" name="Rectangle 880"/>
            <p:cNvSpPr>
              <a:spLocks noChangeArrowheads="1"/>
            </p:cNvSpPr>
            <p:nvPr/>
          </p:nvSpPr>
          <p:spPr bwMode="auto">
            <a:xfrm>
              <a:off x="5588000" y="4364038"/>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3" name="Rectangle 881"/>
            <p:cNvSpPr>
              <a:spLocks noChangeArrowheads="1"/>
            </p:cNvSpPr>
            <p:nvPr/>
          </p:nvSpPr>
          <p:spPr bwMode="auto">
            <a:xfrm>
              <a:off x="5918200"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4" name="Rectangle 882"/>
            <p:cNvSpPr>
              <a:spLocks noChangeArrowheads="1"/>
            </p:cNvSpPr>
            <p:nvPr/>
          </p:nvSpPr>
          <p:spPr bwMode="auto">
            <a:xfrm>
              <a:off x="6775450" y="4364038"/>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21.1%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5" name="Rectangle 883"/>
            <p:cNvSpPr>
              <a:spLocks noChangeArrowheads="1"/>
            </p:cNvSpPr>
            <p:nvPr/>
          </p:nvSpPr>
          <p:spPr bwMode="auto">
            <a:xfrm>
              <a:off x="7192963"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6" name="Rectangle 884"/>
            <p:cNvSpPr>
              <a:spLocks noChangeArrowheads="1"/>
            </p:cNvSpPr>
            <p:nvPr/>
          </p:nvSpPr>
          <p:spPr bwMode="auto">
            <a:xfrm>
              <a:off x="8008938" y="4364038"/>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7" name="Rectangle 885"/>
            <p:cNvSpPr>
              <a:spLocks noChangeArrowheads="1"/>
            </p:cNvSpPr>
            <p:nvPr/>
          </p:nvSpPr>
          <p:spPr bwMode="auto">
            <a:xfrm>
              <a:off x="8424863" y="4364038"/>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8" name="Rectangle 906"/>
            <p:cNvSpPr>
              <a:spLocks noChangeArrowheads="1"/>
            </p:cNvSpPr>
            <p:nvPr/>
          </p:nvSpPr>
          <p:spPr bwMode="auto">
            <a:xfrm>
              <a:off x="449263" y="4659313"/>
              <a:ext cx="101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Transportation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9" name="Rectangle 907"/>
            <p:cNvSpPr>
              <a:spLocks noChangeArrowheads="1"/>
            </p:cNvSpPr>
            <p:nvPr/>
          </p:nvSpPr>
          <p:spPr bwMode="auto">
            <a:xfrm>
              <a:off x="1352550"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0" name="Rectangle 908"/>
            <p:cNvSpPr>
              <a:spLocks noChangeArrowheads="1"/>
            </p:cNvSpPr>
            <p:nvPr/>
          </p:nvSpPr>
          <p:spPr bwMode="auto">
            <a:xfrm>
              <a:off x="2930525" y="46593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1" name="Rectangle 909"/>
            <p:cNvSpPr>
              <a:spLocks noChangeArrowheads="1"/>
            </p:cNvSpPr>
            <p:nvPr/>
          </p:nvSpPr>
          <p:spPr bwMode="auto">
            <a:xfrm>
              <a:off x="3262313"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2" name="Rectangle 910"/>
            <p:cNvSpPr>
              <a:spLocks noChangeArrowheads="1"/>
            </p:cNvSpPr>
            <p:nvPr/>
          </p:nvSpPr>
          <p:spPr bwMode="auto">
            <a:xfrm>
              <a:off x="4291013" y="46593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3" name="Rectangle 911"/>
            <p:cNvSpPr>
              <a:spLocks noChangeArrowheads="1"/>
            </p:cNvSpPr>
            <p:nvPr/>
          </p:nvSpPr>
          <p:spPr bwMode="auto">
            <a:xfrm>
              <a:off x="4621213"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4" name="Rectangle 912"/>
            <p:cNvSpPr>
              <a:spLocks noChangeArrowheads="1"/>
            </p:cNvSpPr>
            <p:nvPr/>
          </p:nvSpPr>
          <p:spPr bwMode="auto">
            <a:xfrm>
              <a:off x="5588000" y="46593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5" name="Rectangle 913"/>
            <p:cNvSpPr>
              <a:spLocks noChangeArrowheads="1"/>
            </p:cNvSpPr>
            <p:nvPr/>
          </p:nvSpPr>
          <p:spPr bwMode="auto">
            <a:xfrm>
              <a:off x="5918200"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6" name="Rectangle 914"/>
            <p:cNvSpPr>
              <a:spLocks noChangeArrowheads="1"/>
            </p:cNvSpPr>
            <p:nvPr/>
          </p:nvSpPr>
          <p:spPr bwMode="auto">
            <a:xfrm>
              <a:off x="6818313" y="46593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7" name="Rectangle 915"/>
            <p:cNvSpPr>
              <a:spLocks noChangeArrowheads="1"/>
            </p:cNvSpPr>
            <p:nvPr/>
          </p:nvSpPr>
          <p:spPr bwMode="auto">
            <a:xfrm>
              <a:off x="7150100"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8" name="Rectangle 916"/>
            <p:cNvSpPr>
              <a:spLocks noChangeArrowheads="1"/>
            </p:cNvSpPr>
            <p:nvPr/>
          </p:nvSpPr>
          <p:spPr bwMode="auto">
            <a:xfrm>
              <a:off x="8051800" y="4659313"/>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9" name="Rectangle 917"/>
            <p:cNvSpPr>
              <a:spLocks noChangeArrowheads="1"/>
            </p:cNvSpPr>
            <p:nvPr/>
          </p:nvSpPr>
          <p:spPr bwMode="auto">
            <a:xfrm>
              <a:off x="8382000" y="4659313"/>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0" name="Rectangle 938"/>
            <p:cNvSpPr>
              <a:spLocks noChangeArrowheads="1"/>
            </p:cNvSpPr>
            <p:nvPr/>
          </p:nvSpPr>
          <p:spPr bwMode="auto">
            <a:xfrm>
              <a:off x="449263" y="4956175"/>
              <a:ext cx="742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Wholesale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1" name="Rectangle 939"/>
            <p:cNvSpPr>
              <a:spLocks noChangeArrowheads="1"/>
            </p:cNvSpPr>
            <p:nvPr/>
          </p:nvSpPr>
          <p:spPr bwMode="auto">
            <a:xfrm>
              <a:off x="1095375"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2" name="Rectangle 940"/>
            <p:cNvSpPr>
              <a:spLocks noChangeArrowheads="1"/>
            </p:cNvSpPr>
            <p:nvPr/>
          </p:nvSpPr>
          <p:spPr bwMode="auto">
            <a:xfrm>
              <a:off x="2930525" y="49561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3" name="Rectangle 941"/>
            <p:cNvSpPr>
              <a:spLocks noChangeArrowheads="1"/>
            </p:cNvSpPr>
            <p:nvPr/>
          </p:nvSpPr>
          <p:spPr bwMode="auto">
            <a:xfrm>
              <a:off x="3262313"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4" name="Rectangle 942"/>
            <p:cNvSpPr>
              <a:spLocks noChangeArrowheads="1"/>
            </p:cNvSpPr>
            <p:nvPr/>
          </p:nvSpPr>
          <p:spPr bwMode="auto">
            <a:xfrm>
              <a:off x="4291013" y="49561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5" name="Rectangle 943"/>
            <p:cNvSpPr>
              <a:spLocks noChangeArrowheads="1"/>
            </p:cNvSpPr>
            <p:nvPr/>
          </p:nvSpPr>
          <p:spPr bwMode="auto">
            <a:xfrm>
              <a:off x="4621213"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6" name="Rectangle 944"/>
            <p:cNvSpPr>
              <a:spLocks noChangeArrowheads="1"/>
            </p:cNvSpPr>
            <p:nvPr/>
          </p:nvSpPr>
          <p:spPr bwMode="auto">
            <a:xfrm>
              <a:off x="5588000" y="49561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7" name="Rectangle 945"/>
            <p:cNvSpPr>
              <a:spLocks noChangeArrowheads="1"/>
            </p:cNvSpPr>
            <p:nvPr/>
          </p:nvSpPr>
          <p:spPr bwMode="auto">
            <a:xfrm>
              <a:off x="5918200"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8" name="Rectangle 946"/>
            <p:cNvSpPr>
              <a:spLocks noChangeArrowheads="1"/>
            </p:cNvSpPr>
            <p:nvPr/>
          </p:nvSpPr>
          <p:spPr bwMode="auto">
            <a:xfrm>
              <a:off x="6818313" y="49561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19" name="Rectangle 947"/>
            <p:cNvSpPr>
              <a:spLocks noChangeArrowheads="1"/>
            </p:cNvSpPr>
            <p:nvPr/>
          </p:nvSpPr>
          <p:spPr bwMode="auto">
            <a:xfrm>
              <a:off x="7150100"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0" name="Rectangle 948"/>
            <p:cNvSpPr>
              <a:spLocks noChangeArrowheads="1"/>
            </p:cNvSpPr>
            <p:nvPr/>
          </p:nvSpPr>
          <p:spPr bwMode="auto">
            <a:xfrm>
              <a:off x="8051800" y="49561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1" name="Rectangle 949"/>
            <p:cNvSpPr>
              <a:spLocks noChangeArrowheads="1"/>
            </p:cNvSpPr>
            <p:nvPr/>
          </p:nvSpPr>
          <p:spPr bwMode="auto">
            <a:xfrm>
              <a:off x="8382000" y="49561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0" name="Rectangle 975"/>
            <p:cNvSpPr>
              <a:spLocks noChangeArrowheads="1"/>
            </p:cNvSpPr>
            <p:nvPr/>
          </p:nvSpPr>
          <p:spPr bwMode="auto">
            <a:xfrm>
              <a:off x="1023938" y="5222875"/>
              <a:ext cx="6737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bg2"/>
                  </a:solidFill>
                  <a:effectLst/>
                  <a:latin typeface="Franklin Gothic Medium Cond" pitchFamily="34" charset="0"/>
                  <a:cs typeface="Arial" pitchFamily="34" charset="0"/>
                </a:rPr>
                <a:t>Summary</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10791" name="Rectangle 976"/>
            <p:cNvSpPr>
              <a:spLocks noChangeArrowheads="1"/>
            </p:cNvSpPr>
            <p:nvPr/>
          </p:nvSpPr>
          <p:spPr bwMode="auto">
            <a:xfrm>
              <a:off x="1676400" y="5222875"/>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3" name="Rectangle 978"/>
            <p:cNvSpPr>
              <a:spLocks noChangeArrowheads="1"/>
            </p:cNvSpPr>
            <p:nvPr/>
          </p:nvSpPr>
          <p:spPr bwMode="auto">
            <a:xfrm>
              <a:off x="3095625" y="5453063"/>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5" name="Rectangle 980"/>
            <p:cNvSpPr>
              <a:spLocks noChangeArrowheads="1"/>
            </p:cNvSpPr>
            <p:nvPr/>
          </p:nvSpPr>
          <p:spPr bwMode="auto">
            <a:xfrm>
              <a:off x="4456113" y="5453063"/>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7" name="Rectangle 982"/>
            <p:cNvSpPr>
              <a:spLocks noChangeArrowheads="1"/>
            </p:cNvSpPr>
            <p:nvPr/>
          </p:nvSpPr>
          <p:spPr bwMode="auto">
            <a:xfrm>
              <a:off x="5753100" y="5453063"/>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9" name="Rectangle 984"/>
            <p:cNvSpPr>
              <a:spLocks noChangeArrowheads="1"/>
            </p:cNvSpPr>
            <p:nvPr/>
          </p:nvSpPr>
          <p:spPr bwMode="auto">
            <a:xfrm>
              <a:off x="6983413" y="5453063"/>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1" name="Rectangle 986"/>
            <p:cNvSpPr>
              <a:spLocks noChangeArrowheads="1"/>
            </p:cNvSpPr>
            <p:nvPr/>
          </p:nvSpPr>
          <p:spPr bwMode="auto">
            <a:xfrm>
              <a:off x="8216900" y="5453063"/>
              <a:ext cx="101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2" name="Rectangle 1007"/>
            <p:cNvSpPr>
              <a:spLocks noChangeArrowheads="1"/>
            </p:cNvSpPr>
            <p:nvPr/>
          </p:nvSpPr>
          <p:spPr bwMode="auto">
            <a:xfrm>
              <a:off x="449263" y="5546725"/>
              <a:ext cx="8016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Residential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3" name="Rectangle 1008"/>
            <p:cNvSpPr>
              <a:spLocks noChangeArrowheads="1"/>
            </p:cNvSpPr>
            <p:nvPr/>
          </p:nvSpPr>
          <p:spPr bwMode="auto">
            <a:xfrm>
              <a:off x="1154113"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4" name="Rectangle 1009"/>
            <p:cNvSpPr>
              <a:spLocks noChangeArrowheads="1"/>
            </p:cNvSpPr>
            <p:nvPr/>
          </p:nvSpPr>
          <p:spPr bwMode="auto">
            <a:xfrm>
              <a:off x="2887663" y="554672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5" name="Rectangle 1010"/>
            <p:cNvSpPr>
              <a:spLocks noChangeArrowheads="1"/>
            </p:cNvSpPr>
            <p:nvPr/>
          </p:nvSpPr>
          <p:spPr bwMode="auto">
            <a:xfrm>
              <a:off x="3305175"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6" name="Rectangle 1011"/>
            <p:cNvSpPr>
              <a:spLocks noChangeArrowheads="1"/>
            </p:cNvSpPr>
            <p:nvPr/>
          </p:nvSpPr>
          <p:spPr bwMode="auto">
            <a:xfrm>
              <a:off x="4248150" y="554672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7" name="Rectangle 1012"/>
            <p:cNvSpPr>
              <a:spLocks noChangeArrowheads="1"/>
            </p:cNvSpPr>
            <p:nvPr/>
          </p:nvSpPr>
          <p:spPr bwMode="auto">
            <a:xfrm>
              <a:off x="4665663"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8" name="Rectangle 1013"/>
            <p:cNvSpPr>
              <a:spLocks noChangeArrowheads="1"/>
            </p:cNvSpPr>
            <p:nvPr/>
          </p:nvSpPr>
          <p:spPr bwMode="auto">
            <a:xfrm>
              <a:off x="5545138" y="554672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75.6%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9" name="Rectangle 1014"/>
            <p:cNvSpPr>
              <a:spLocks noChangeArrowheads="1"/>
            </p:cNvSpPr>
            <p:nvPr/>
          </p:nvSpPr>
          <p:spPr bwMode="auto">
            <a:xfrm>
              <a:off x="5961063"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0" name="Rectangle 1015"/>
            <p:cNvSpPr>
              <a:spLocks noChangeArrowheads="1"/>
            </p:cNvSpPr>
            <p:nvPr/>
          </p:nvSpPr>
          <p:spPr bwMode="auto">
            <a:xfrm>
              <a:off x="6775450" y="554672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1" name="Rectangle 1016"/>
            <p:cNvSpPr>
              <a:spLocks noChangeArrowheads="1"/>
            </p:cNvSpPr>
            <p:nvPr/>
          </p:nvSpPr>
          <p:spPr bwMode="auto">
            <a:xfrm>
              <a:off x="7192963"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2" name="Rectangle 1017"/>
            <p:cNvSpPr>
              <a:spLocks noChangeArrowheads="1"/>
            </p:cNvSpPr>
            <p:nvPr/>
          </p:nvSpPr>
          <p:spPr bwMode="auto">
            <a:xfrm>
              <a:off x="8008938" y="554672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3" name="Rectangle 1018"/>
            <p:cNvSpPr>
              <a:spLocks noChangeArrowheads="1"/>
            </p:cNvSpPr>
            <p:nvPr/>
          </p:nvSpPr>
          <p:spPr bwMode="auto">
            <a:xfrm>
              <a:off x="8424863" y="554672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4" name="Rectangle 1039"/>
            <p:cNvSpPr>
              <a:spLocks noChangeArrowheads="1"/>
            </p:cNvSpPr>
            <p:nvPr/>
          </p:nvSpPr>
          <p:spPr bwMode="auto">
            <a:xfrm>
              <a:off x="449263" y="5842000"/>
              <a:ext cx="1912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400" dirty="0" smtClean="0">
                  <a:solidFill>
                    <a:srgbClr val="262626"/>
                  </a:solidFill>
                  <a:latin typeface="Franklin Gothic Medium Cond" pitchFamily="34" charset="0"/>
                  <a:cs typeface="Arial" pitchFamily="34" charset="0"/>
                </a:rPr>
                <a:t>Commercial/industrial/ROW</a:t>
              </a:r>
              <a:endParaRPr lang="en-US" sz="1400" dirty="0">
                <a:solidFill>
                  <a:srgbClr val="262626"/>
                </a:solidFill>
                <a:latin typeface="Franklin Gothic Medium Cond" pitchFamily="34" charset="0"/>
                <a:cs typeface="Arial" pitchFamily="34" charset="0"/>
              </a:endParaRPr>
            </a:p>
          </p:txBody>
        </p:sp>
        <p:sp>
          <p:nvSpPr>
            <p:cNvPr id="10858" name="Rectangle 1043"/>
            <p:cNvSpPr>
              <a:spLocks noChangeArrowheads="1"/>
            </p:cNvSpPr>
            <p:nvPr/>
          </p:nvSpPr>
          <p:spPr bwMode="auto">
            <a:xfrm>
              <a:off x="2252663"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9" name="Rectangle 1044"/>
            <p:cNvSpPr>
              <a:spLocks noChangeArrowheads="1"/>
            </p:cNvSpPr>
            <p:nvPr/>
          </p:nvSpPr>
          <p:spPr bwMode="auto">
            <a:xfrm>
              <a:off x="2887663" y="58420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34.7%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0" name="Rectangle 1045"/>
            <p:cNvSpPr>
              <a:spLocks noChangeArrowheads="1"/>
            </p:cNvSpPr>
            <p:nvPr/>
          </p:nvSpPr>
          <p:spPr bwMode="auto">
            <a:xfrm>
              <a:off x="3305175"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1" name="Rectangle 1046"/>
            <p:cNvSpPr>
              <a:spLocks noChangeArrowheads="1"/>
            </p:cNvSpPr>
            <p:nvPr/>
          </p:nvSpPr>
          <p:spPr bwMode="auto">
            <a:xfrm>
              <a:off x="4248150" y="58420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29.7%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2" name="Rectangle 1047"/>
            <p:cNvSpPr>
              <a:spLocks noChangeArrowheads="1"/>
            </p:cNvSpPr>
            <p:nvPr/>
          </p:nvSpPr>
          <p:spPr bwMode="auto">
            <a:xfrm>
              <a:off x="4665663"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3" name="Rectangle 1048"/>
            <p:cNvSpPr>
              <a:spLocks noChangeArrowheads="1"/>
            </p:cNvSpPr>
            <p:nvPr/>
          </p:nvSpPr>
          <p:spPr bwMode="auto">
            <a:xfrm>
              <a:off x="5545138" y="58420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4" name="Rectangle 1049"/>
            <p:cNvSpPr>
              <a:spLocks noChangeArrowheads="1"/>
            </p:cNvSpPr>
            <p:nvPr/>
          </p:nvSpPr>
          <p:spPr bwMode="auto">
            <a:xfrm>
              <a:off x="5961063"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5" name="Rectangle 1050"/>
            <p:cNvSpPr>
              <a:spLocks noChangeArrowheads="1"/>
            </p:cNvSpPr>
            <p:nvPr/>
          </p:nvSpPr>
          <p:spPr bwMode="auto">
            <a:xfrm>
              <a:off x="6775450" y="58420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44.9%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6" name="Rectangle 1051"/>
            <p:cNvSpPr>
              <a:spLocks noChangeArrowheads="1"/>
            </p:cNvSpPr>
            <p:nvPr/>
          </p:nvSpPr>
          <p:spPr bwMode="auto">
            <a:xfrm>
              <a:off x="7192963"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7" name="Rectangle 1052"/>
            <p:cNvSpPr>
              <a:spLocks noChangeArrowheads="1"/>
            </p:cNvSpPr>
            <p:nvPr/>
          </p:nvSpPr>
          <p:spPr bwMode="auto">
            <a:xfrm>
              <a:off x="8008938" y="5842000"/>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44.0%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8" name="Rectangle 1053"/>
            <p:cNvSpPr>
              <a:spLocks noChangeArrowheads="1"/>
            </p:cNvSpPr>
            <p:nvPr/>
          </p:nvSpPr>
          <p:spPr bwMode="auto">
            <a:xfrm>
              <a:off x="8424863" y="5842000"/>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9" name="Rectangle 1074"/>
            <p:cNvSpPr>
              <a:spLocks noChangeArrowheads="1"/>
            </p:cNvSpPr>
            <p:nvPr/>
          </p:nvSpPr>
          <p:spPr bwMode="auto">
            <a:xfrm>
              <a:off x="449263" y="6137275"/>
              <a:ext cx="4413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Open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0" name="Rectangle 1075"/>
            <p:cNvSpPr>
              <a:spLocks noChangeArrowheads="1"/>
            </p:cNvSpPr>
            <p:nvPr/>
          </p:nvSpPr>
          <p:spPr bwMode="auto">
            <a:xfrm>
              <a:off x="811213" y="6137275"/>
              <a:ext cx="33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1" name="Rectangle 1076"/>
            <p:cNvSpPr>
              <a:spLocks noChangeArrowheads="1"/>
            </p:cNvSpPr>
            <p:nvPr/>
          </p:nvSpPr>
          <p:spPr bwMode="auto">
            <a:xfrm>
              <a:off x="876300" y="6137275"/>
              <a:ext cx="4632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62626"/>
                  </a:solidFill>
                  <a:effectLst/>
                  <a:latin typeface="Franklin Gothic Medium Cond" pitchFamily="34" charset="0"/>
                  <a:cs typeface="Arial" pitchFamily="34" charset="0"/>
                </a:rPr>
                <a:t>spaces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92" name="Rectangle 1077"/>
            <p:cNvSpPr>
              <a:spLocks noChangeArrowheads="1"/>
            </p:cNvSpPr>
            <p:nvPr/>
          </p:nvSpPr>
          <p:spPr bwMode="auto">
            <a:xfrm>
              <a:off x="1249363"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3" name="Rectangle 1078"/>
            <p:cNvSpPr>
              <a:spLocks noChangeArrowheads="1"/>
            </p:cNvSpPr>
            <p:nvPr/>
          </p:nvSpPr>
          <p:spPr bwMode="auto">
            <a:xfrm>
              <a:off x="2887663" y="613727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19.8%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4" name="Rectangle 1079"/>
            <p:cNvSpPr>
              <a:spLocks noChangeArrowheads="1"/>
            </p:cNvSpPr>
            <p:nvPr/>
          </p:nvSpPr>
          <p:spPr bwMode="auto">
            <a:xfrm>
              <a:off x="3305175"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5" name="Rectangle 1080"/>
            <p:cNvSpPr>
              <a:spLocks noChangeArrowheads="1"/>
            </p:cNvSpPr>
            <p:nvPr/>
          </p:nvSpPr>
          <p:spPr bwMode="auto">
            <a:xfrm>
              <a:off x="4248150" y="6137275"/>
              <a:ext cx="4984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10.3%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6" name="Rectangle 1081"/>
            <p:cNvSpPr>
              <a:spLocks noChangeArrowheads="1"/>
            </p:cNvSpPr>
            <p:nvPr/>
          </p:nvSpPr>
          <p:spPr bwMode="auto">
            <a:xfrm>
              <a:off x="4665663"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7" name="Rectangle 1082"/>
            <p:cNvSpPr>
              <a:spLocks noChangeArrowheads="1"/>
            </p:cNvSpPr>
            <p:nvPr/>
          </p:nvSpPr>
          <p:spPr bwMode="auto">
            <a:xfrm>
              <a:off x="5588000" y="61372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7.4%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8" name="Rectangle 1083"/>
            <p:cNvSpPr>
              <a:spLocks noChangeArrowheads="1"/>
            </p:cNvSpPr>
            <p:nvPr/>
          </p:nvSpPr>
          <p:spPr bwMode="auto">
            <a:xfrm>
              <a:off x="5918200"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9" name="Rectangle 1084"/>
            <p:cNvSpPr>
              <a:spLocks noChangeArrowheads="1"/>
            </p:cNvSpPr>
            <p:nvPr/>
          </p:nvSpPr>
          <p:spPr bwMode="auto">
            <a:xfrm>
              <a:off x="6818313" y="61372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0" name="Rectangle 1085"/>
            <p:cNvSpPr>
              <a:spLocks noChangeArrowheads="1"/>
            </p:cNvSpPr>
            <p:nvPr/>
          </p:nvSpPr>
          <p:spPr bwMode="auto">
            <a:xfrm>
              <a:off x="7150100"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1" name="Rectangle 1086"/>
            <p:cNvSpPr>
              <a:spLocks noChangeArrowheads="1"/>
            </p:cNvSpPr>
            <p:nvPr/>
          </p:nvSpPr>
          <p:spPr bwMode="auto">
            <a:xfrm>
              <a:off x="8051800" y="6137275"/>
              <a:ext cx="407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5.3%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2" name="Rectangle 1087"/>
            <p:cNvSpPr>
              <a:spLocks noChangeArrowheads="1"/>
            </p:cNvSpPr>
            <p:nvPr/>
          </p:nvSpPr>
          <p:spPr bwMode="auto">
            <a:xfrm>
              <a:off x="8382000" y="6137275"/>
              <a:ext cx="96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262626"/>
                  </a:solidFill>
                  <a:effectLst/>
                  <a:latin typeface="Franklin Gothic Medium Cond"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1" name="Rectangle 581"/>
            <p:cNvSpPr>
              <a:spLocks noChangeArrowheads="1"/>
            </p:cNvSpPr>
            <p:nvPr/>
          </p:nvSpPr>
          <p:spPr bwMode="auto">
            <a:xfrm>
              <a:off x="309563" y="6433458"/>
              <a:ext cx="8542338" cy="9525"/>
            </a:xfrm>
            <a:prstGeom prst="rect">
              <a:avLst/>
            </a:prstGeom>
            <a:solidFill>
              <a:srgbClr val="009ED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5684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Proposed Trackdown Approach (Draft)</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23</a:t>
            </a:fld>
            <a:endParaRPr lang="en-US" dirty="0"/>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09" t="1164" r="904" b="788"/>
          <a:stretch/>
        </p:blipFill>
        <p:spPr bwMode="auto">
          <a:xfrm>
            <a:off x="1259653" y="1412564"/>
            <a:ext cx="6621605" cy="49882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7766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Proposed Trackdown Locations for 2013 (Draft)</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24</a:t>
            </a:fld>
            <a:endParaRPr lang="en-US" dirty="0"/>
          </a:p>
        </p:txBody>
      </p:sp>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28" t="602" r="962" b="748"/>
          <a:stretch/>
        </p:blipFill>
        <p:spPr bwMode="auto">
          <a:xfrm>
            <a:off x="1582052" y="1600200"/>
            <a:ext cx="5972459" cy="4800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6699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
        <p:nvSpPr>
          <p:cNvPr id="8" name="Footer Placeholder 7"/>
          <p:cNvSpPr>
            <a:spLocks noGrp="1"/>
          </p:cNvSpPr>
          <p:nvPr>
            <p:ph type="ftr" sz="quarter" idx="4294967295"/>
          </p:nvPr>
        </p:nvSpPr>
        <p:spPr>
          <a:xfrm>
            <a:off x="0" y="6553200"/>
            <a:ext cx="8077200" cy="212725"/>
          </a:xfrm>
        </p:spPr>
        <p:txBody>
          <a:bodyPr/>
          <a:lstStyle/>
          <a:p>
            <a:r>
              <a:rPr lang="en-US" dirty="0" smtClean="0"/>
              <a:t>Brown and Caldwell</a:t>
            </a:r>
            <a:endParaRPr lang="en-US" dirty="0"/>
          </a:p>
        </p:txBody>
      </p:sp>
      <p:sp>
        <p:nvSpPr>
          <p:cNvPr id="9" name="Slide Number Placeholder 8"/>
          <p:cNvSpPr>
            <a:spLocks noGrp="1"/>
          </p:cNvSpPr>
          <p:nvPr>
            <p:ph type="sldNum" sz="quarter" idx="4294967295"/>
          </p:nvPr>
        </p:nvSpPr>
        <p:spPr>
          <a:xfrm>
            <a:off x="8763000" y="6537325"/>
            <a:ext cx="381000" cy="228600"/>
          </a:xfrm>
        </p:spPr>
        <p:txBody>
          <a:bodyPr/>
          <a:lstStyle/>
          <a:p>
            <a:fld id="{83D12EE2-0A52-405F-9235-0A5D75AB581D}" type="slidenum">
              <a:rPr lang="en-US" smtClean="0"/>
              <a:pPr/>
              <a:t>25</a:t>
            </a:fld>
            <a:endParaRPr lang="en-US" dirty="0"/>
          </a:p>
        </p:txBody>
      </p:sp>
      <p:pic>
        <p:nvPicPr>
          <p:cNvPr id="12"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34200" y="914400"/>
            <a:ext cx="1371600" cy="1371600"/>
          </a:xfrm>
          <a:prstGeom prst="rect">
            <a:avLst/>
          </a:prstGeom>
          <a:noFill/>
          <a:ln w="9525">
            <a:noFill/>
            <a:miter lim="800000"/>
            <a:headEnd/>
            <a:tailEnd/>
          </a:ln>
          <a:effectLst/>
        </p:spPr>
      </p:pic>
    </p:spTree>
    <p:extLst>
      <p:ext uri="{BB962C8B-B14F-4D97-AF65-F5344CB8AC3E}">
        <p14:creationId xmlns:p14="http://schemas.microsoft.com/office/powerpoint/2010/main" val="11912181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PCB Monitoring Considerations</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26</a:t>
            </a:fld>
            <a:endParaRPr lang="en-US" dirty="0"/>
          </a:p>
        </p:txBody>
      </p:sp>
      <p:pic>
        <p:nvPicPr>
          <p:cNvPr id="89090" name="Picture 2" descr="M:\2012 BD Proposals\051191.014 Spokane Cty PCB Study\06_Graphics\_FPO_Final\001_Blanks and PCB Occurence.jpg"/>
          <p:cNvPicPr>
            <a:picLocks noChangeAspect="1" noChangeArrowheads="1"/>
          </p:cNvPicPr>
          <p:nvPr/>
        </p:nvPicPr>
        <p:blipFill>
          <a:blip r:embed="rId3" cstate="print"/>
          <a:srcRect/>
          <a:stretch>
            <a:fillRect/>
          </a:stretch>
        </p:blipFill>
        <p:spPr bwMode="auto">
          <a:xfrm>
            <a:off x="1047557" y="1448156"/>
            <a:ext cx="6727152" cy="4966772"/>
          </a:xfrm>
          <a:prstGeom prst="rect">
            <a:avLst/>
          </a:prstGeom>
          <a:noFill/>
        </p:spPr>
      </p:pic>
    </p:spTree>
    <p:extLst>
      <p:ext uri="{BB962C8B-B14F-4D97-AF65-F5344CB8AC3E}">
        <p14:creationId xmlns:p14="http://schemas.microsoft.com/office/powerpoint/2010/main" val="26956060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PCB Sources</a:t>
            </a:r>
            <a:endParaRPr lang="en-US"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1930329" y="1395529"/>
            <a:ext cx="5346163" cy="5050551"/>
          </a:xfrm>
          <a:prstGeom prst="rect">
            <a:avLst/>
          </a:prstGeom>
          <a:noFill/>
          <a:ln w="9525">
            <a:noFill/>
            <a:miter lim="800000"/>
            <a:headEnd/>
            <a:tailEnd/>
          </a:ln>
        </p:spPr>
      </p:pic>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27</a:t>
            </a:fld>
            <a:endParaRPr lang="en-US" dirty="0"/>
          </a:p>
        </p:txBody>
      </p:sp>
    </p:spTree>
    <p:extLst>
      <p:ext uri="{BB962C8B-B14F-4D97-AF65-F5344CB8AC3E}">
        <p14:creationId xmlns:p14="http://schemas.microsoft.com/office/powerpoint/2010/main" val="27337667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523514" cy="838200"/>
          </a:xfrm>
        </p:spPr>
        <p:txBody>
          <a:bodyPr/>
          <a:lstStyle/>
          <a:p>
            <a:r>
              <a:rPr lang="en-US" dirty="0" smtClean="0"/>
              <a:t>Potential PCB Sources</a:t>
            </a:r>
            <a:endParaRPr lang="en-US" dirty="0"/>
          </a:p>
        </p:txBody>
      </p:sp>
      <p:pic>
        <p:nvPicPr>
          <p:cNvPr id="10" name="Picture 2"/>
          <p:cNvPicPr>
            <a:picLocks noGrp="1" noChangeAspect="1" noChangeArrowheads="1"/>
          </p:cNvPicPr>
          <p:nvPr>
            <p:ph idx="1"/>
          </p:nvPr>
        </p:nvPicPr>
        <p:blipFill rotWithShape="1">
          <a:blip r:embed="rId3" cstate="print"/>
          <a:srcRect l="1134" t="1969"/>
          <a:stretch/>
        </p:blipFill>
        <p:spPr bwMode="auto">
          <a:xfrm>
            <a:off x="1959428" y="957942"/>
            <a:ext cx="4746171" cy="2167779"/>
          </a:xfrm>
          <a:prstGeom prst="rect">
            <a:avLst/>
          </a:prstGeom>
          <a:noFill/>
          <a:ln w="6350">
            <a:solidFill>
              <a:schemeClr val="tx1"/>
            </a:solidFill>
            <a:miter lim="800000"/>
            <a:headEnd/>
            <a:tailEnd/>
          </a:ln>
        </p:spPr>
      </p:pic>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28</a:t>
            </a:fld>
            <a:endParaRPr lang="en-US" dirty="0"/>
          </a:p>
        </p:txBody>
      </p:sp>
      <p:pic>
        <p:nvPicPr>
          <p:cNvPr id="11" name="Picture 3"/>
          <p:cNvPicPr>
            <a:picLocks noChangeAspect="1" noChangeArrowheads="1"/>
          </p:cNvPicPr>
          <p:nvPr/>
        </p:nvPicPr>
        <p:blipFill rotWithShape="1">
          <a:blip r:embed="rId4" cstate="print"/>
          <a:srcRect l="1134"/>
          <a:stretch/>
        </p:blipFill>
        <p:spPr bwMode="auto">
          <a:xfrm>
            <a:off x="1959428" y="3128609"/>
            <a:ext cx="4746171" cy="3729391"/>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19955417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PCB Sources</a:t>
            </a:r>
            <a:endParaRPr lang="en-US" dirty="0"/>
          </a:p>
        </p:txBody>
      </p:sp>
      <p:pic>
        <p:nvPicPr>
          <p:cNvPr id="4098" name="Picture 2"/>
          <p:cNvPicPr>
            <a:picLocks noGrp="1" noChangeAspect="1" noChangeArrowheads="1"/>
          </p:cNvPicPr>
          <p:nvPr>
            <p:ph idx="1"/>
          </p:nvPr>
        </p:nvPicPr>
        <p:blipFill rotWithShape="1">
          <a:blip r:embed="rId3" cstate="print"/>
          <a:srcRect r="1205"/>
          <a:stretch/>
        </p:blipFill>
        <p:spPr bwMode="auto">
          <a:xfrm>
            <a:off x="533400" y="1295400"/>
            <a:ext cx="7979229" cy="4620638"/>
          </a:xfrm>
          <a:prstGeom prst="rect">
            <a:avLst/>
          </a:prstGeom>
          <a:noFill/>
          <a:ln w="6350">
            <a:solidFill>
              <a:schemeClr val="tx1"/>
            </a:solidFill>
            <a:miter lim="800000"/>
            <a:headEnd/>
            <a:tailEnd/>
          </a:ln>
        </p:spPr>
      </p:pic>
      <p:sp>
        <p:nvSpPr>
          <p:cNvPr id="8" name="Footer Placeholder 7"/>
          <p:cNvSpPr>
            <a:spLocks noGrp="1"/>
          </p:cNvSpPr>
          <p:nvPr>
            <p:ph type="ftr" sz="quarter" idx="3"/>
          </p:nvPr>
        </p:nvSpPr>
        <p:spPr/>
        <p:txBody>
          <a:bodyPr/>
          <a:lstStyle/>
          <a:p>
            <a:r>
              <a:rPr lang="en-US" dirty="0" smtClean="0"/>
              <a:t>Brown and Caldwell</a:t>
            </a:r>
            <a:endParaRPr lang="en-US" dirty="0"/>
          </a:p>
        </p:txBody>
      </p:sp>
      <p:sp>
        <p:nvSpPr>
          <p:cNvPr id="9" name="Slide Number Placeholder 8"/>
          <p:cNvSpPr>
            <a:spLocks noGrp="1"/>
          </p:cNvSpPr>
          <p:nvPr>
            <p:ph type="sldNum" sz="quarter" idx="4"/>
          </p:nvPr>
        </p:nvSpPr>
        <p:spPr/>
        <p:txBody>
          <a:bodyPr/>
          <a:lstStyle/>
          <a:p>
            <a:fld id="{83D12EE2-0A52-405F-9235-0A5D75AB581D}" type="slidenum">
              <a:rPr lang="en-US" smtClean="0"/>
              <a:pPr/>
              <a:t>29</a:t>
            </a:fld>
            <a:endParaRPr lang="en-US" dirty="0"/>
          </a:p>
        </p:txBody>
      </p:sp>
    </p:spTree>
    <p:extLst>
      <p:ext uri="{BB962C8B-B14F-4D97-AF65-F5344CB8AC3E}">
        <p14:creationId xmlns:p14="http://schemas.microsoft.com/office/powerpoint/2010/main" val="3484050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322263" y="1374775"/>
            <a:ext cx="5470525" cy="3933825"/>
          </a:xfrm>
          <a:prstGeom prst="rect">
            <a:avLst/>
          </a:prstGeom>
          <a:solidFill>
            <a:srgbClr val="FFFFCC"/>
          </a:solidFill>
          <a:ln w="9525">
            <a:noFill/>
            <a:miter lim="800000"/>
            <a:headEnd/>
            <a:tailEnd/>
          </a:ln>
        </p:spPr>
        <p:txBody>
          <a:bodyPr wrap="none" anchor="ctr"/>
          <a:lstStyle/>
          <a:p>
            <a:pPr algn="ctr"/>
            <a:endParaRPr lang="en-US" sz="2400">
              <a:latin typeface="Times New Roman" pitchFamily="18" charset="0"/>
            </a:endParaRPr>
          </a:p>
        </p:txBody>
      </p:sp>
      <p:pic>
        <p:nvPicPr>
          <p:cNvPr id="90114" name="Picture 3"/>
          <p:cNvPicPr>
            <a:picLocks noChangeAspect="1" noChangeArrowheads="1"/>
          </p:cNvPicPr>
          <p:nvPr/>
        </p:nvPicPr>
        <p:blipFill>
          <a:blip r:embed="rId3"/>
          <a:srcRect/>
          <a:stretch>
            <a:fillRect/>
          </a:stretch>
        </p:blipFill>
        <p:spPr bwMode="auto">
          <a:xfrm>
            <a:off x="387350" y="1385888"/>
            <a:ext cx="5562600" cy="3992562"/>
          </a:xfrm>
          <a:prstGeom prst="rect">
            <a:avLst/>
          </a:prstGeom>
          <a:noFill/>
          <a:ln w="9525">
            <a:noFill/>
            <a:miter lim="800000"/>
            <a:headEnd/>
            <a:tailEnd/>
          </a:ln>
        </p:spPr>
      </p:pic>
      <p:sp>
        <p:nvSpPr>
          <p:cNvPr id="90116" name="Rectangle 5"/>
          <p:cNvSpPr>
            <a:spLocks noGrp="1" noRot="1" noChangeArrowheads="1"/>
          </p:cNvSpPr>
          <p:nvPr>
            <p:ph type="title"/>
          </p:nvPr>
        </p:nvSpPr>
        <p:spPr>
          <a:xfrm>
            <a:off x="304800" y="457200"/>
            <a:ext cx="3903133" cy="914400"/>
          </a:xfrm>
        </p:spPr>
        <p:txBody>
          <a:bodyPr lIns="91440" rIns="91440">
            <a:normAutofit fontScale="90000"/>
          </a:bodyPr>
          <a:lstStyle/>
          <a:p>
            <a:r>
              <a:rPr lang="en-US" dirty="0" smtClean="0"/>
              <a:t>Spokane Area – Sewer Service</a:t>
            </a:r>
          </a:p>
        </p:txBody>
      </p:sp>
      <p:sp>
        <p:nvSpPr>
          <p:cNvPr id="674828" name="AutoShape 12"/>
          <p:cNvSpPr>
            <a:spLocks noChangeAspect="1" noChangeArrowheads="1"/>
          </p:cNvSpPr>
          <p:nvPr/>
        </p:nvSpPr>
        <p:spPr bwMode="auto">
          <a:xfrm>
            <a:off x="2039938" y="3976688"/>
            <a:ext cx="328612" cy="312737"/>
          </a:xfrm>
          <a:prstGeom prst="star5">
            <a:avLst/>
          </a:prstGeom>
          <a:solidFill>
            <a:schemeClr val="accent4"/>
          </a:solidFill>
          <a:ln w="38100">
            <a:noFill/>
            <a:miter lim="800000"/>
            <a:headEnd/>
            <a:tailEnd/>
          </a:ln>
          <a:effectLst/>
        </p:spPr>
        <p:txBody>
          <a:bodyPr wrap="none" anchor="ctr"/>
          <a:lstStyle/>
          <a:p>
            <a:pPr algn="ctr">
              <a:defRPr/>
            </a:pPr>
            <a:endParaRPr lang="en-US" sz="2400">
              <a:latin typeface="Times New Roman" pitchFamily="18" charset="0"/>
            </a:endParaRPr>
          </a:p>
        </p:txBody>
      </p:sp>
      <p:sp>
        <p:nvSpPr>
          <p:cNvPr id="90119" name="Text Box 13"/>
          <p:cNvSpPr txBox="1">
            <a:spLocks noChangeArrowheads="1"/>
          </p:cNvSpPr>
          <p:nvPr/>
        </p:nvSpPr>
        <p:spPr bwMode="auto">
          <a:xfrm>
            <a:off x="1989138" y="4281488"/>
            <a:ext cx="685800" cy="338554"/>
          </a:xfrm>
          <a:prstGeom prst="rect">
            <a:avLst/>
          </a:prstGeom>
          <a:noFill/>
          <a:ln w="9525">
            <a:noFill/>
            <a:miter lim="800000"/>
            <a:headEnd/>
            <a:tailEnd/>
          </a:ln>
        </p:spPr>
        <p:txBody>
          <a:bodyPr lIns="0" tIns="0" rIns="0" bIns="0">
            <a:spAutoFit/>
          </a:bodyPr>
          <a:lstStyle/>
          <a:p>
            <a:pPr algn="ctr"/>
            <a:r>
              <a:rPr lang="en-US" sz="1100" dirty="0">
                <a:effectLst>
                  <a:outerShdw blurRad="38100" dist="38100" dir="2700000" algn="tl">
                    <a:srgbClr val="000000">
                      <a:alpha val="43137"/>
                    </a:srgbClr>
                  </a:outerShdw>
                </a:effectLst>
                <a:latin typeface="+mj-lt"/>
              </a:rPr>
              <a:t>Downtown</a:t>
            </a:r>
          </a:p>
          <a:p>
            <a:pPr algn="ctr"/>
            <a:r>
              <a:rPr lang="en-US" sz="1100" dirty="0">
                <a:effectLst>
                  <a:outerShdw blurRad="38100" dist="38100" dir="2700000" algn="tl">
                    <a:srgbClr val="000000">
                      <a:alpha val="43137"/>
                    </a:srgbClr>
                  </a:outerShdw>
                </a:effectLst>
                <a:latin typeface="+mj-lt"/>
              </a:rPr>
              <a:t>Spokane</a:t>
            </a:r>
          </a:p>
        </p:txBody>
      </p:sp>
      <p:sp>
        <p:nvSpPr>
          <p:cNvPr id="90122" name="Text Box 13"/>
          <p:cNvSpPr txBox="1">
            <a:spLocks noChangeArrowheads="1"/>
          </p:cNvSpPr>
          <p:nvPr/>
        </p:nvSpPr>
        <p:spPr bwMode="auto">
          <a:xfrm>
            <a:off x="3736975" y="3959225"/>
            <a:ext cx="630238" cy="338554"/>
          </a:xfrm>
          <a:prstGeom prst="rect">
            <a:avLst/>
          </a:prstGeom>
          <a:noFill/>
          <a:ln w="9525">
            <a:noFill/>
            <a:miter lim="800000"/>
            <a:headEnd/>
            <a:tailEnd/>
          </a:ln>
        </p:spPr>
        <p:txBody>
          <a:bodyPr lIns="0" tIns="0" rIns="0" bIns="0">
            <a:spAutoFit/>
          </a:bodyPr>
          <a:lstStyle/>
          <a:p>
            <a:pPr algn="ctr"/>
            <a:r>
              <a:rPr lang="en-US" sz="1100" dirty="0">
                <a:effectLst>
                  <a:outerShdw blurRad="38100" dist="38100" dir="2700000" algn="tl">
                    <a:srgbClr val="000000">
                      <a:alpha val="43137"/>
                    </a:srgbClr>
                  </a:outerShdw>
                </a:effectLst>
                <a:latin typeface="+mj-lt"/>
              </a:rPr>
              <a:t>Spokane Valley</a:t>
            </a:r>
          </a:p>
        </p:txBody>
      </p:sp>
      <p:sp>
        <p:nvSpPr>
          <p:cNvPr id="90123" name="Text Box 13"/>
          <p:cNvSpPr txBox="1">
            <a:spLocks noChangeArrowheads="1"/>
          </p:cNvSpPr>
          <p:nvPr/>
        </p:nvSpPr>
        <p:spPr bwMode="auto">
          <a:xfrm>
            <a:off x="2171928" y="2516415"/>
            <a:ext cx="630237" cy="338554"/>
          </a:xfrm>
          <a:prstGeom prst="rect">
            <a:avLst/>
          </a:prstGeom>
          <a:noFill/>
          <a:ln w="9525">
            <a:noFill/>
            <a:miter lim="800000"/>
            <a:headEnd/>
            <a:tailEnd/>
          </a:ln>
        </p:spPr>
        <p:txBody>
          <a:bodyPr lIns="0" tIns="0" rIns="0" bIns="0">
            <a:spAutoFit/>
          </a:bodyPr>
          <a:lstStyle/>
          <a:p>
            <a:pPr algn="ctr"/>
            <a:r>
              <a:rPr lang="en-US" sz="1100" dirty="0">
                <a:effectLst>
                  <a:outerShdw blurRad="38100" dist="38100" dir="2700000" algn="tl">
                    <a:srgbClr val="000000">
                      <a:alpha val="43137"/>
                    </a:srgbClr>
                  </a:outerShdw>
                </a:effectLst>
                <a:latin typeface="+mj-lt"/>
              </a:rPr>
              <a:t>North Spokane</a:t>
            </a:r>
          </a:p>
        </p:txBody>
      </p:sp>
      <p:sp>
        <p:nvSpPr>
          <p:cNvPr id="90124" name="Text Box 13"/>
          <p:cNvSpPr txBox="1">
            <a:spLocks noChangeArrowheads="1"/>
          </p:cNvSpPr>
          <p:nvPr/>
        </p:nvSpPr>
        <p:spPr bwMode="auto">
          <a:xfrm>
            <a:off x="725488" y="1530350"/>
            <a:ext cx="407987" cy="438150"/>
          </a:xfrm>
          <a:prstGeom prst="rect">
            <a:avLst/>
          </a:prstGeom>
          <a:noFill/>
          <a:ln w="9525">
            <a:noFill/>
            <a:miter lim="800000"/>
            <a:headEnd/>
            <a:tailEnd/>
          </a:ln>
        </p:spPr>
        <p:txBody>
          <a:bodyPr lIns="0" tIns="0" rIns="0" bIns="0">
            <a:spAutoFit/>
          </a:bodyPr>
          <a:lstStyle/>
          <a:p>
            <a:pPr algn="ctr">
              <a:lnSpc>
                <a:spcPct val="80000"/>
              </a:lnSpc>
            </a:pPr>
            <a:r>
              <a:rPr lang="en-US" b="1">
                <a:cs typeface="Arial" charset="0"/>
              </a:rPr>
              <a:t>▲</a:t>
            </a:r>
          </a:p>
          <a:p>
            <a:pPr algn="ctr">
              <a:lnSpc>
                <a:spcPct val="80000"/>
              </a:lnSpc>
            </a:pPr>
            <a:r>
              <a:rPr lang="en-US" b="1"/>
              <a:t>N</a:t>
            </a:r>
          </a:p>
        </p:txBody>
      </p:sp>
      <p:grpSp>
        <p:nvGrpSpPr>
          <p:cNvPr id="13" name="Group 12"/>
          <p:cNvGrpSpPr/>
          <p:nvPr/>
        </p:nvGrpSpPr>
        <p:grpSpPr>
          <a:xfrm>
            <a:off x="1682750" y="602343"/>
            <a:ext cx="6745931" cy="3098120"/>
            <a:chOff x="1682750" y="602343"/>
            <a:chExt cx="6745931" cy="3098120"/>
          </a:xfrm>
        </p:grpSpPr>
        <p:sp>
          <p:nvSpPr>
            <p:cNvPr id="674820" name="Oval 4"/>
            <p:cNvSpPr>
              <a:spLocks noChangeArrowheads="1"/>
            </p:cNvSpPr>
            <p:nvPr/>
          </p:nvSpPr>
          <p:spPr bwMode="auto">
            <a:xfrm>
              <a:off x="1682750" y="3471863"/>
              <a:ext cx="228600" cy="228600"/>
            </a:xfrm>
            <a:prstGeom prst="ellipse">
              <a:avLst/>
            </a:prstGeom>
            <a:solidFill>
              <a:schemeClr val="accent2"/>
            </a:solidFill>
            <a:ln w="38100">
              <a:noFill/>
              <a:miter lim="800000"/>
              <a:headEnd/>
              <a:tailEnd/>
            </a:ln>
            <a:effectLst/>
          </p:spPr>
          <p:txBody>
            <a:bodyPr wrap="none" anchor="ctr"/>
            <a:lstStyle/>
            <a:p>
              <a:pPr algn="ctr"/>
              <a:endParaRPr lang="en-US" sz="2400">
                <a:latin typeface="Times New Roman" pitchFamily="18" charset="0"/>
              </a:endParaRPr>
            </a:p>
          </p:txBody>
        </p:sp>
        <p:grpSp>
          <p:nvGrpSpPr>
            <p:cNvPr id="12" name="Group 11"/>
            <p:cNvGrpSpPr/>
            <p:nvPr/>
          </p:nvGrpSpPr>
          <p:grpSpPr>
            <a:xfrm>
              <a:off x="1877872" y="602343"/>
              <a:ext cx="6550809" cy="2902998"/>
              <a:chOff x="1877872" y="602343"/>
              <a:chExt cx="6550809" cy="2902998"/>
            </a:xfrm>
          </p:grpSpPr>
          <p:cxnSp>
            <p:nvCxnSpPr>
              <p:cNvPr id="5" name="Straight Arrow Connector 4"/>
              <p:cNvCxnSpPr>
                <a:stCxn id="674832" idx="1"/>
                <a:endCxn id="674820" idx="7"/>
              </p:cNvCxnSpPr>
              <p:nvPr/>
            </p:nvCxnSpPr>
            <p:spPr bwMode="auto">
              <a:xfrm flipH="1">
                <a:off x="1877872" y="1853642"/>
                <a:ext cx="2565784" cy="1651699"/>
              </a:xfrm>
              <a:prstGeom prst="straightConnector1">
                <a:avLst/>
              </a:prstGeom>
              <a:noFill/>
              <a:ln w="76200" cap="flat" cmpd="sng" algn="ctr">
                <a:solidFill>
                  <a:schemeClr val="accent2"/>
                </a:solidFill>
                <a:prstDash val="solid"/>
                <a:round/>
                <a:headEnd type="none" w="med" len="med"/>
                <a:tailEnd type="triangle" w="med" len="med"/>
              </a:ln>
              <a:effectLst/>
            </p:spPr>
          </p:cxnSp>
          <p:grpSp>
            <p:nvGrpSpPr>
              <p:cNvPr id="3" name="Group 2"/>
              <p:cNvGrpSpPr/>
              <p:nvPr/>
            </p:nvGrpSpPr>
            <p:grpSpPr>
              <a:xfrm>
                <a:off x="4443656" y="602343"/>
                <a:ext cx="3985025" cy="2502597"/>
                <a:chOff x="4884397" y="602343"/>
                <a:chExt cx="3985025" cy="2502597"/>
              </a:xfrm>
            </p:grpSpPr>
            <p:pic>
              <p:nvPicPr>
                <p:cNvPr id="674832" name="Picture 16" descr="Riverside Park Water Reclamation Facility"/>
                <p:cNvPicPr>
                  <a:picLocks noChangeAspect="1" noChangeArrowheads="1"/>
                </p:cNvPicPr>
                <p:nvPr/>
              </p:nvPicPr>
              <p:blipFill rotWithShape="1">
                <a:blip r:embed="rId4"/>
                <a:srcRect l="1525" t="-22679" r="676" b="6400"/>
                <a:stretch/>
              </p:blipFill>
              <p:spPr bwMode="auto">
                <a:xfrm>
                  <a:off x="4884397" y="602343"/>
                  <a:ext cx="3985025" cy="2502597"/>
                </a:xfrm>
                <a:prstGeom prst="rect">
                  <a:avLst/>
                </a:prstGeom>
                <a:noFill/>
                <a:ln w="25400">
                  <a:solidFill>
                    <a:schemeClr val="accent2"/>
                  </a:solidFill>
                  <a:miter lim="800000"/>
                  <a:headEnd/>
                  <a:tailEnd/>
                </a:ln>
              </p:spPr>
            </p:pic>
            <p:sp>
              <p:nvSpPr>
                <p:cNvPr id="2" name="TextBox 1"/>
                <p:cNvSpPr txBox="1"/>
                <p:nvPr/>
              </p:nvSpPr>
              <p:spPr>
                <a:xfrm>
                  <a:off x="4884397" y="602343"/>
                  <a:ext cx="3985025" cy="540658"/>
                </a:xfrm>
                <a:prstGeom prst="rect">
                  <a:avLst/>
                </a:prstGeom>
                <a:solidFill>
                  <a:schemeClr val="accent2"/>
                </a:solidFill>
                <a:ln w="38100">
                  <a:solidFill>
                    <a:schemeClr val="accent2"/>
                  </a:solidFill>
                  <a:miter lim="800000"/>
                </a:ln>
                <a:effectLst/>
              </p:spPr>
              <p:txBody>
                <a:bodyPr wrap="square" rtlCol="0">
                  <a:noAutofit/>
                </a:bodyPr>
                <a:lstStyle/>
                <a:p>
                  <a:pPr algn="ctr"/>
                  <a:r>
                    <a:rPr lang="en-US" sz="1600" dirty="0" smtClean="0">
                      <a:solidFill>
                        <a:schemeClr val="bg1"/>
                      </a:solidFill>
                      <a:latin typeface="+mj-lt"/>
                    </a:rPr>
                    <a:t>City of Spokane Riverside Park Water Reclamation Facility</a:t>
                  </a:r>
                  <a:endParaRPr lang="en-US" sz="1600" dirty="0">
                    <a:solidFill>
                      <a:schemeClr val="bg1"/>
                    </a:solidFill>
                    <a:latin typeface="+mj-lt"/>
                  </a:endParaRPr>
                </a:p>
              </p:txBody>
            </p:sp>
          </p:grpSp>
        </p:grpSp>
      </p:grpSp>
      <p:sp>
        <p:nvSpPr>
          <p:cNvPr id="156693" name="Text Box 13"/>
          <p:cNvSpPr txBox="1">
            <a:spLocks noChangeArrowheads="1"/>
          </p:cNvSpPr>
          <p:nvPr/>
        </p:nvSpPr>
        <p:spPr bwMode="auto">
          <a:xfrm>
            <a:off x="4439887" y="2867025"/>
            <a:ext cx="3992562" cy="222250"/>
          </a:xfrm>
          <a:prstGeom prst="rect">
            <a:avLst/>
          </a:prstGeom>
          <a:solidFill>
            <a:schemeClr val="accent2"/>
          </a:solidFill>
          <a:ln w="38100">
            <a:solidFill>
              <a:schemeClr val="accent2"/>
            </a:solidFill>
            <a:miter lim="800000"/>
            <a:headEnd/>
            <a:tailEnd/>
          </a:ln>
        </p:spPr>
        <p:txBody>
          <a:bodyPr wrap="square" lIns="0" tIns="0" rIns="0" bIns="0">
            <a:spAutoFit/>
          </a:bodyPr>
          <a:lstStyle/>
          <a:p>
            <a:pPr algn="ctr"/>
            <a:r>
              <a:rPr lang="en-US" sz="1400" dirty="0">
                <a:solidFill>
                  <a:schemeClr val="bg1"/>
                </a:solidFill>
                <a:latin typeface="+mj-lt"/>
              </a:rPr>
              <a:t>... serves North Spokane</a:t>
            </a:r>
          </a:p>
        </p:txBody>
      </p:sp>
      <p:grpSp>
        <p:nvGrpSpPr>
          <p:cNvPr id="14" name="Group 13"/>
          <p:cNvGrpSpPr/>
          <p:nvPr/>
        </p:nvGrpSpPr>
        <p:grpSpPr>
          <a:xfrm>
            <a:off x="2716213" y="3933825"/>
            <a:ext cx="6021387" cy="2497138"/>
            <a:chOff x="2716213" y="3933825"/>
            <a:chExt cx="6021387" cy="2497138"/>
          </a:xfrm>
        </p:grpSpPr>
        <p:sp>
          <p:nvSpPr>
            <p:cNvPr id="674826" name="AutoShape 10"/>
            <p:cNvSpPr>
              <a:spLocks noChangeAspect="1" noChangeArrowheads="1"/>
            </p:cNvSpPr>
            <p:nvPr/>
          </p:nvSpPr>
          <p:spPr bwMode="auto">
            <a:xfrm rot="-5603393">
              <a:off x="2790031" y="3860007"/>
              <a:ext cx="119063" cy="266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9ED1"/>
            </a:solidFill>
            <a:ln w="9525">
              <a:solidFill>
                <a:schemeClr val="tx1"/>
              </a:solidFill>
              <a:miter lim="800000"/>
              <a:headEnd/>
              <a:tailEnd/>
            </a:ln>
          </p:spPr>
          <p:txBody>
            <a:bodyPr vert="eaVert" wrap="none" anchor="ctr"/>
            <a:lstStyle/>
            <a:p>
              <a:pPr eaLnBrk="0" hangingPunct="0">
                <a:spcBef>
                  <a:spcPct val="25000"/>
                </a:spcBef>
                <a:buClr>
                  <a:schemeClr val="hlink"/>
                </a:buClr>
                <a:buSzPct val="70000"/>
                <a:buFont typeface="Wingdings" pitchFamily="2" charset="2"/>
                <a:buChar char="n"/>
              </a:pPr>
              <a:endParaRPr lang="en-US" sz="3200">
                <a:latin typeface="Garamond" pitchFamily="18" charset="0"/>
              </a:endParaRPr>
            </a:p>
          </p:txBody>
        </p:sp>
        <p:grpSp>
          <p:nvGrpSpPr>
            <p:cNvPr id="11" name="Group 10"/>
            <p:cNvGrpSpPr/>
            <p:nvPr/>
          </p:nvGrpSpPr>
          <p:grpSpPr>
            <a:xfrm>
              <a:off x="2849562" y="4033570"/>
              <a:ext cx="5888038" cy="2397393"/>
              <a:chOff x="2849562" y="4033570"/>
              <a:chExt cx="5888038" cy="2397393"/>
            </a:xfrm>
          </p:grpSpPr>
          <p:cxnSp>
            <p:nvCxnSpPr>
              <p:cNvPr id="28" name="Straight Arrow Connector 27"/>
              <p:cNvCxnSpPr>
                <a:stCxn id="86034" idx="1"/>
              </p:cNvCxnSpPr>
              <p:nvPr/>
            </p:nvCxnSpPr>
            <p:spPr bwMode="auto">
              <a:xfrm flipH="1" flipV="1">
                <a:off x="2849562" y="4033570"/>
                <a:ext cx="1997076" cy="1198697"/>
              </a:xfrm>
              <a:prstGeom prst="straightConnector1">
                <a:avLst/>
              </a:prstGeom>
              <a:noFill/>
              <a:ln w="76200" cap="flat" cmpd="sng" algn="ctr">
                <a:solidFill>
                  <a:schemeClr val="accent1"/>
                </a:solidFill>
                <a:prstDash val="solid"/>
                <a:round/>
                <a:headEnd type="none" w="med" len="med"/>
                <a:tailEnd type="triangle" w="med" len="med"/>
              </a:ln>
              <a:effectLst/>
            </p:spPr>
          </p:cxnSp>
          <p:grpSp>
            <p:nvGrpSpPr>
              <p:cNvPr id="6" name="Group 5"/>
              <p:cNvGrpSpPr/>
              <p:nvPr/>
            </p:nvGrpSpPr>
            <p:grpSpPr>
              <a:xfrm>
                <a:off x="4839381" y="4033570"/>
                <a:ext cx="3898219" cy="2397393"/>
                <a:chOff x="4839381" y="4033570"/>
                <a:chExt cx="3898219" cy="2397393"/>
              </a:xfrm>
            </p:grpSpPr>
            <p:pic>
              <p:nvPicPr>
                <p:cNvPr id="86034" name="Picture 18"/>
                <p:cNvPicPr>
                  <a:picLocks noChangeAspect="1" noChangeArrowheads="1"/>
                </p:cNvPicPr>
                <p:nvPr/>
              </p:nvPicPr>
              <p:blipFill rotWithShape="1">
                <a:blip r:embed="rId5"/>
                <a:srcRect l="14648" t="23041" r="5859" b="24265"/>
                <a:stretch/>
              </p:blipFill>
              <p:spPr bwMode="auto">
                <a:xfrm>
                  <a:off x="4846638" y="4033570"/>
                  <a:ext cx="3890962" cy="2397393"/>
                </a:xfrm>
                <a:prstGeom prst="rect">
                  <a:avLst/>
                </a:prstGeom>
                <a:noFill/>
                <a:ln w="38100" algn="ctr">
                  <a:solidFill>
                    <a:schemeClr val="accent1"/>
                  </a:solidFill>
                  <a:miter lim="800000"/>
                  <a:headEnd/>
                  <a:tailEnd/>
                </a:ln>
              </p:spPr>
            </p:pic>
            <p:sp>
              <p:nvSpPr>
                <p:cNvPr id="24" name="TextBox 23"/>
                <p:cNvSpPr txBox="1"/>
                <p:nvPr/>
              </p:nvSpPr>
              <p:spPr>
                <a:xfrm>
                  <a:off x="4839381" y="4033570"/>
                  <a:ext cx="3898219" cy="540658"/>
                </a:xfrm>
                <a:prstGeom prst="rect">
                  <a:avLst/>
                </a:prstGeom>
                <a:solidFill>
                  <a:srgbClr val="009ED1"/>
                </a:solidFill>
                <a:ln w="38100">
                  <a:solidFill>
                    <a:schemeClr val="accent1"/>
                  </a:solidFill>
                  <a:miter lim="800000"/>
                </a:ln>
                <a:effectLst/>
              </p:spPr>
              <p:txBody>
                <a:bodyPr wrap="square" rtlCol="0">
                  <a:noAutofit/>
                </a:bodyPr>
                <a:lstStyle/>
                <a:p>
                  <a:pPr algn="ctr"/>
                  <a:r>
                    <a:rPr lang="en-US" sz="1600" dirty="0" smtClean="0">
                      <a:solidFill>
                        <a:schemeClr val="bg1"/>
                      </a:solidFill>
                      <a:latin typeface="+mj-lt"/>
                    </a:rPr>
                    <a:t>Spokane County Regional </a:t>
                  </a:r>
                </a:p>
                <a:p>
                  <a:pPr algn="ctr"/>
                  <a:r>
                    <a:rPr lang="en-US" sz="1600" dirty="0" smtClean="0">
                      <a:solidFill>
                        <a:schemeClr val="bg1"/>
                      </a:solidFill>
                      <a:latin typeface="+mj-lt"/>
                    </a:rPr>
                    <a:t>Water Reclamation Facility</a:t>
                  </a:r>
                  <a:endParaRPr lang="en-US" sz="1600" dirty="0">
                    <a:solidFill>
                      <a:schemeClr val="bg1"/>
                    </a:solidFill>
                    <a:latin typeface="+mj-lt"/>
                  </a:endParaRPr>
                </a:p>
              </p:txBody>
            </p:sp>
          </p:grpSp>
        </p:grpSp>
      </p:grpSp>
      <p:sp>
        <p:nvSpPr>
          <p:cNvPr id="22" name="Text Box 13"/>
          <p:cNvSpPr txBox="1">
            <a:spLocks noChangeArrowheads="1"/>
          </p:cNvSpPr>
          <p:nvPr/>
        </p:nvSpPr>
        <p:spPr bwMode="auto">
          <a:xfrm>
            <a:off x="4846638" y="6214609"/>
            <a:ext cx="3890962" cy="222250"/>
          </a:xfrm>
          <a:prstGeom prst="rect">
            <a:avLst/>
          </a:prstGeom>
          <a:solidFill>
            <a:srgbClr val="009ED1"/>
          </a:solidFill>
          <a:ln w="38100">
            <a:solidFill>
              <a:schemeClr val="accent1"/>
            </a:solidFill>
            <a:miter lim="800000"/>
            <a:headEnd/>
            <a:tailEnd/>
          </a:ln>
        </p:spPr>
        <p:txBody>
          <a:bodyPr wrap="square" lIns="0" tIns="0" rIns="0" bIns="0">
            <a:spAutoFit/>
          </a:bodyPr>
          <a:lstStyle/>
          <a:p>
            <a:pPr algn="ctr"/>
            <a:r>
              <a:rPr lang="en-US" sz="1400" dirty="0">
                <a:solidFill>
                  <a:schemeClr val="bg1"/>
                </a:solidFill>
                <a:latin typeface="+mj-lt"/>
              </a:rPr>
              <a:t>... serves </a:t>
            </a:r>
            <a:r>
              <a:rPr lang="en-US" sz="1400" dirty="0" smtClean="0">
                <a:solidFill>
                  <a:schemeClr val="bg1"/>
                </a:solidFill>
                <a:latin typeface="+mj-lt"/>
              </a:rPr>
              <a:t>Spokane Valley</a:t>
            </a:r>
            <a:endParaRPr lang="en-US" sz="1400" dirty="0">
              <a:solidFill>
                <a:schemeClr val="bg1"/>
              </a:solidFill>
              <a:latin typeface="+mj-lt"/>
            </a:endParaRPr>
          </a:p>
        </p:txBody>
      </p:sp>
      <p:sp>
        <p:nvSpPr>
          <p:cNvPr id="16" name="Footer Placeholder 15"/>
          <p:cNvSpPr>
            <a:spLocks noGrp="1"/>
          </p:cNvSpPr>
          <p:nvPr>
            <p:ph type="ftr" sz="quarter" idx="3"/>
          </p:nvPr>
        </p:nvSpPr>
        <p:spPr/>
        <p:txBody>
          <a:bodyPr/>
          <a:lstStyle/>
          <a:p>
            <a:r>
              <a:rPr lang="en-US" smtClean="0"/>
              <a:t>Brown and Caldwell | </a:t>
            </a:r>
            <a:r>
              <a:rPr lang="en-US" b="1" smtClean="0">
                <a:solidFill>
                  <a:srgbClr val="009ED1"/>
                </a:solidFill>
              </a:rPr>
              <a:t>DRAFT </a:t>
            </a:r>
            <a:endParaRPr lang="en-US" b="1" dirty="0">
              <a:solidFill>
                <a:srgbClr val="009ED1"/>
              </a:solidFill>
            </a:endParaRPr>
          </a:p>
        </p:txBody>
      </p:sp>
      <p:sp>
        <p:nvSpPr>
          <p:cNvPr id="17" name="Slide Number Placeholder 16"/>
          <p:cNvSpPr>
            <a:spLocks noGrp="1"/>
          </p:cNvSpPr>
          <p:nvPr>
            <p:ph type="sldNum" sz="quarter" idx="4"/>
          </p:nvPr>
        </p:nvSpPr>
        <p:spPr/>
        <p:txBody>
          <a:bodyPr/>
          <a:lstStyle/>
          <a:p>
            <a:fld id="{83D12EE2-0A52-405F-9235-0A5D75AB581D}" type="slidenum">
              <a:rPr lang="en-US" smtClean="0"/>
              <a:pPr/>
              <a:t>3</a:t>
            </a:fld>
            <a:endParaRPr lang="en-US" dirty="0"/>
          </a:p>
        </p:txBody>
      </p:sp>
    </p:spTree>
    <p:extLst>
      <p:ext uri="{BB962C8B-B14F-4D97-AF65-F5344CB8AC3E}">
        <p14:creationId xmlns:p14="http://schemas.microsoft.com/office/powerpoint/2010/main" val="1709943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6693"/>
                                        </p:tgtEl>
                                        <p:attrNameLst>
                                          <p:attrName>style.visibility</p:attrName>
                                        </p:attrNameLst>
                                      </p:cBhvr>
                                      <p:to>
                                        <p:strVal val="visible"/>
                                      </p:to>
                                    </p:set>
                                    <p:animEffect transition="in" filter="fade">
                                      <p:cBhvr>
                                        <p:cTn id="11" dur="500"/>
                                        <p:tgtEl>
                                          <p:spTgt spid="1566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3"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cstate="print"/>
          <a:srcRect l="657" t="551" b="734"/>
          <a:stretch/>
        </p:blipFill>
        <p:spPr bwMode="auto">
          <a:xfrm>
            <a:off x="2315028" y="1182914"/>
            <a:ext cx="4390571" cy="5537200"/>
          </a:xfrm>
          <a:prstGeom prst="rect">
            <a:avLst/>
          </a:prstGeom>
          <a:noFill/>
          <a:ln w="6350">
            <a:solidFill>
              <a:schemeClr val="tx1"/>
            </a:solidFill>
            <a:miter lim="800000"/>
            <a:headEnd/>
            <a:tailEnd/>
          </a:ln>
        </p:spPr>
      </p:pic>
      <p:sp>
        <p:nvSpPr>
          <p:cNvPr id="10" name="Title 9"/>
          <p:cNvSpPr>
            <a:spLocks noGrp="1"/>
          </p:cNvSpPr>
          <p:nvPr>
            <p:ph type="title"/>
          </p:nvPr>
        </p:nvSpPr>
        <p:spPr/>
        <p:txBody>
          <a:bodyPr/>
          <a:lstStyle/>
          <a:p>
            <a:r>
              <a:rPr lang="en-US" dirty="0" smtClean="0"/>
              <a:t>Potential PCB sources</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30</a:t>
            </a:fld>
            <a:endParaRPr lang="en-US" dirty="0"/>
          </a:p>
        </p:txBody>
      </p:sp>
    </p:spTree>
    <p:extLst>
      <p:ext uri="{BB962C8B-B14F-4D97-AF65-F5344CB8AC3E}">
        <p14:creationId xmlns:p14="http://schemas.microsoft.com/office/powerpoint/2010/main" val="1899349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S2 requires monitoring of Spokane County Regional Water Reclamation Facility (SCRWRF) influent and effluent </a:t>
            </a:r>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p:txBody>
      </p:sp>
      <p:sp>
        <p:nvSpPr>
          <p:cNvPr id="10" name="Title 9"/>
          <p:cNvSpPr>
            <a:spLocks noGrp="1"/>
          </p:cNvSpPr>
          <p:nvPr>
            <p:ph type="title"/>
          </p:nvPr>
        </p:nvSpPr>
        <p:spPr/>
        <p:txBody>
          <a:bodyPr/>
          <a:lstStyle/>
          <a:p>
            <a:r>
              <a:rPr lang="en-US" dirty="0" smtClean="0"/>
              <a:t>NPDES Permit Special Conditions</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79662041"/>
              </p:ext>
            </p:extLst>
          </p:nvPr>
        </p:nvGraphicFramePr>
        <p:xfrm>
          <a:off x="304800" y="2847353"/>
          <a:ext cx="8534401" cy="1495535"/>
        </p:xfrm>
        <a:graphic>
          <a:graphicData uri="http://schemas.openxmlformats.org/drawingml/2006/table">
            <a:tbl>
              <a:tblPr firstRow="1" bandRow="1">
                <a:tableStyleId>{3B4B98B0-60AC-42C2-AFA5-B58CD77FA1E5}</a:tableStyleId>
              </a:tblPr>
              <a:tblGrid>
                <a:gridCol w="1281055"/>
                <a:gridCol w="1474700"/>
                <a:gridCol w="1616896"/>
                <a:gridCol w="1827796"/>
                <a:gridCol w="2333954"/>
              </a:tblGrid>
              <a:tr h="299107">
                <a:tc gridSpan="5">
                  <a:txBody>
                    <a:bodyPr/>
                    <a:lstStyle/>
                    <a:p>
                      <a:pPr marL="0" marR="0" algn="ctr">
                        <a:spcBef>
                          <a:spcPts val="0"/>
                        </a:spcBef>
                        <a:spcAft>
                          <a:spcPts val="0"/>
                        </a:spcAft>
                      </a:pPr>
                      <a:r>
                        <a:rPr lang="en-US" sz="1000" dirty="0">
                          <a:effectLst/>
                        </a:rPr>
                        <a:t>Wastewater </a:t>
                      </a:r>
                      <a:r>
                        <a:rPr lang="en-US" sz="1000" dirty="0" smtClean="0">
                          <a:effectLst/>
                        </a:rPr>
                        <a:t>Influent</a:t>
                      </a:r>
                      <a:r>
                        <a:rPr lang="en-US" sz="1000" baseline="0" dirty="0" smtClean="0">
                          <a:effectLst/>
                        </a:rPr>
                        <a:t> </a:t>
                      </a:r>
                      <a:r>
                        <a:rPr lang="en-US" sz="1000" dirty="0" smtClean="0">
                          <a:effectLst/>
                        </a:rPr>
                        <a:t>Sampling</a:t>
                      </a:r>
                      <a:endParaRPr lang="en-US" sz="10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9107">
                <a:tc>
                  <a:txBody>
                    <a:bodyPr/>
                    <a:lstStyle/>
                    <a:p>
                      <a:pPr marL="0" marR="0">
                        <a:spcBef>
                          <a:spcPts val="0"/>
                        </a:spcBef>
                        <a:spcAft>
                          <a:spcPts val="0"/>
                        </a:spcAft>
                      </a:pPr>
                      <a:r>
                        <a:rPr lang="en-US" sz="1000" b="1" dirty="0">
                          <a:solidFill>
                            <a:schemeClr val="bg2"/>
                          </a:solidFill>
                          <a:effectLst/>
                        </a:rPr>
                        <a:t>Constituent</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smtClean="0">
                          <a:solidFill>
                            <a:schemeClr val="bg2"/>
                          </a:solidFill>
                          <a:effectLst/>
                        </a:rPr>
                        <a:t>EPA Method</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Location Description</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Minimum Sampling Frequency</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Sample Type</a:t>
                      </a:r>
                      <a:endParaRPr lang="en-US" sz="1000" b="1" dirty="0">
                        <a:solidFill>
                          <a:schemeClr val="bg2"/>
                        </a:solidFill>
                        <a:effectLst/>
                        <a:latin typeface="Times New Roman"/>
                        <a:ea typeface="Times New Roman"/>
                      </a:endParaRPr>
                    </a:p>
                  </a:txBody>
                  <a:tcPr marL="68580" marR="68580" marT="0" marB="0" anchor="ctr">
                    <a:solidFill>
                      <a:srgbClr val="009ED1"/>
                    </a:solidFill>
                  </a:tcPr>
                </a:tc>
              </a:tr>
              <a:tr h="299107">
                <a:tc>
                  <a:txBody>
                    <a:bodyPr/>
                    <a:lstStyle/>
                    <a:p>
                      <a:pPr marL="0" marR="0">
                        <a:spcBef>
                          <a:spcPts val="0"/>
                        </a:spcBef>
                        <a:spcAft>
                          <a:spcPts val="0"/>
                        </a:spcAft>
                      </a:pPr>
                      <a:r>
                        <a:rPr lang="en-US" sz="1000" dirty="0">
                          <a:effectLst/>
                        </a:rPr>
                        <a:t>Total PCBs</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1668</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Each influent trunk line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Bimonthly (6/year)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a:t>
                      </a:r>
                      <a:endParaRPr lang="en-US" sz="1000" dirty="0">
                        <a:effectLst/>
                        <a:latin typeface="Times New Roman"/>
                        <a:ea typeface="Times New Roman"/>
                      </a:endParaRPr>
                    </a:p>
                  </a:txBody>
                  <a:tcPr marL="68580" marR="68580" marT="0" marB="0" anchor="ctr"/>
                </a:tc>
              </a:tr>
              <a:tr h="299107">
                <a:tc>
                  <a:txBody>
                    <a:bodyPr/>
                    <a:lstStyle/>
                    <a:p>
                      <a:pPr marL="0" marR="0">
                        <a:spcBef>
                          <a:spcPts val="0"/>
                        </a:spcBef>
                        <a:spcAft>
                          <a:spcPts val="0"/>
                        </a:spcAft>
                      </a:pPr>
                      <a:r>
                        <a:rPr lang="en-US" sz="1000" dirty="0">
                          <a:effectLst/>
                        </a:rPr>
                        <a:t>2,3,7,8-TCDD</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1613</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Each influent trunk line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Bimonthly (6/year)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 </a:t>
                      </a:r>
                      <a:endParaRPr lang="en-US" sz="1000" dirty="0">
                        <a:effectLst/>
                        <a:latin typeface="Times New Roman"/>
                        <a:ea typeface="Times New Roman"/>
                      </a:endParaRPr>
                    </a:p>
                  </a:txBody>
                  <a:tcPr marL="68580" marR="68580" marT="0" marB="0" anchor="ctr"/>
                </a:tc>
              </a:tr>
              <a:tr h="299107">
                <a:tc>
                  <a:txBody>
                    <a:bodyPr/>
                    <a:lstStyle/>
                    <a:p>
                      <a:pPr marL="0" marR="0">
                        <a:spcBef>
                          <a:spcPts val="0"/>
                        </a:spcBef>
                        <a:spcAft>
                          <a:spcPts val="0"/>
                        </a:spcAft>
                      </a:pPr>
                      <a:r>
                        <a:rPr lang="en-US" sz="1000" dirty="0">
                          <a:effectLst/>
                        </a:rPr>
                        <a:t>PBDE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1614</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Each influent trunk line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1 per quarter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 </a:t>
                      </a:r>
                      <a:endParaRPr lang="en-US" sz="1000" dirty="0">
                        <a:effectLst/>
                        <a:latin typeface="Times New Roman"/>
                        <a:ea typeface="Times New Roman"/>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29795316"/>
              </p:ext>
            </p:extLst>
          </p:nvPr>
        </p:nvGraphicFramePr>
        <p:xfrm>
          <a:off x="304800" y="4802646"/>
          <a:ext cx="8531352" cy="1598155"/>
        </p:xfrm>
        <a:graphic>
          <a:graphicData uri="http://schemas.openxmlformats.org/drawingml/2006/table">
            <a:tbl>
              <a:tblPr firstRow="1" bandRow="1">
                <a:tableStyleId>{3B4B98B0-60AC-42C2-AFA5-B58CD77FA1E5}</a:tableStyleId>
              </a:tblPr>
              <a:tblGrid>
                <a:gridCol w="1280160"/>
                <a:gridCol w="1472184"/>
                <a:gridCol w="1618488"/>
                <a:gridCol w="1828800"/>
                <a:gridCol w="2331720"/>
              </a:tblGrid>
              <a:tr h="319631">
                <a:tc gridSpan="5">
                  <a:txBody>
                    <a:bodyPr/>
                    <a:lstStyle/>
                    <a:p>
                      <a:pPr marL="0" marR="0" algn="ctr">
                        <a:spcBef>
                          <a:spcPts val="0"/>
                        </a:spcBef>
                        <a:spcAft>
                          <a:spcPts val="0"/>
                        </a:spcAft>
                      </a:pPr>
                      <a:r>
                        <a:rPr lang="en-US" sz="1000" dirty="0">
                          <a:effectLst/>
                        </a:rPr>
                        <a:t>Wastewater Effluent Sampling</a:t>
                      </a:r>
                      <a:endParaRPr lang="en-US" sz="10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9631">
                <a:tc>
                  <a:txBody>
                    <a:bodyPr/>
                    <a:lstStyle/>
                    <a:p>
                      <a:pPr marL="0" marR="0">
                        <a:spcBef>
                          <a:spcPts val="0"/>
                        </a:spcBef>
                        <a:spcAft>
                          <a:spcPts val="0"/>
                        </a:spcAft>
                      </a:pPr>
                      <a:r>
                        <a:rPr lang="en-US" sz="1000" b="1" dirty="0">
                          <a:solidFill>
                            <a:schemeClr val="bg2"/>
                          </a:solidFill>
                          <a:effectLst/>
                        </a:rPr>
                        <a:t>Constituent</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smtClean="0">
                          <a:solidFill>
                            <a:schemeClr val="bg2"/>
                          </a:solidFill>
                          <a:effectLst/>
                        </a:rPr>
                        <a:t>EPA Method</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Location Description</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Minimum Sampling Frequency</a:t>
                      </a:r>
                      <a:endParaRPr lang="en-US" sz="1000" b="1" dirty="0">
                        <a:solidFill>
                          <a:schemeClr val="bg2"/>
                        </a:solidFill>
                        <a:effectLst/>
                        <a:latin typeface="Times New Roman"/>
                        <a:ea typeface="Times New Roman"/>
                      </a:endParaRPr>
                    </a:p>
                  </a:txBody>
                  <a:tcPr marL="68580" marR="68580" marT="0" marB="0" anchor="ctr">
                    <a:solidFill>
                      <a:srgbClr val="009ED1"/>
                    </a:solidFill>
                  </a:tcPr>
                </a:tc>
                <a:tc>
                  <a:txBody>
                    <a:bodyPr/>
                    <a:lstStyle/>
                    <a:p>
                      <a:pPr marL="0" marR="0" algn="ctr">
                        <a:spcBef>
                          <a:spcPts val="0"/>
                        </a:spcBef>
                        <a:spcAft>
                          <a:spcPts val="0"/>
                        </a:spcAft>
                      </a:pPr>
                      <a:r>
                        <a:rPr lang="en-US" sz="1000" b="1" dirty="0">
                          <a:solidFill>
                            <a:schemeClr val="bg2"/>
                          </a:solidFill>
                          <a:effectLst/>
                        </a:rPr>
                        <a:t>Sample Type</a:t>
                      </a:r>
                      <a:endParaRPr lang="en-US" sz="1000" b="1" dirty="0">
                        <a:solidFill>
                          <a:schemeClr val="bg2"/>
                        </a:solidFill>
                        <a:effectLst/>
                        <a:latin typeface="Times New Roman"/>
                        <a:ea typeface="Times New Roman"/>
                      </a:endParaRPr>
                    </a:p>
                  </a:txBody>
                  <a:tcPr marL="68580" marR="68580" marT="0" marB="0" anchor="ctr">
                    <a:solidFill>
                      <a:srgbClr val="009ED1"/>
                    </a:solidFill>
                  </a:tcPr>
                </a:tc>
              </a:tr>
              <a:tr h="319631">
                <a:tc>
                  <a:txBody>
                    <a:bodyPr/>
                    <a:lstStyle/>
                    <a:p>
                      <a:pPr marL="0" marR="0">
                        <a:spcBef>
                          <a:spcPts val="0"/>
                        </a:spcBef>
                        <a:spcAft>
                          <a:spcPts val="0"/>
                        </a:spcAft>
                      </a:pPr>
                      <a:r>
                        <a:rPr lang="en-US" sz="1000" dirty="0">
                          <a:effectLst/>
                        </a:rPr>
                        <a:t>Total PCBs</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1668</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After last treatment process</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1 per quarter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 </a:t>
                      </a:r>
                      <a:endParaRPr lang="en-US" sz="1000" dirty="0">
                        <a:effectLst/>
                        <a:latin typeface="Times New Roman"/>
                        <a:ea typeface="Times New Roman"/>
                      </a:endParaRPr>
                    </a:p>
                  </a:txBody>
                  <a:tcPr marL="68580" marR="68580" marT="0" marB="0" anchor="ctr"/>
                </a:tc>
              </a:tr>
              <a:tr h="319631">
                <a:tc>
                  <a:txBody>
                    <a:bodyPr/>
                    <a:lstStyle/>
                    <a:p>
                      <a:pPr marL="0" marR="0">
                        <a:spcBef>
                          <a:spcPts val="0"/>
                        </a:spcBef>
                        <a:spcAft>
                          <a:spcPts val="0"/>
                        </a:spcAft>
                      </a:pPr>
                      <a:r>
                        <a:rPr lang="en-US" sz="1000" dirty="0">
                          <a:effectLst/>
                        </a:rPr>
                        <a:t>2,3,7,8-TCDD </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1613</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After last treatment process</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1 per quarter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 </a:t>
                      </a:r>
                      <a:endParaRPr lang="en-US" sz="1000" dirty="0">
                        <a:effectLst/>
                        <a:latin typeface="Times New Roman"/>
                        <a:ea typeface="Times New Roman"/>
                      </a:endParaRPr>
                    </a:p>
                  </a:txBody>
                  <a:tcPr marL="68580" marR="68580" marT="0" marB="0" anchor="ctr"/>
                </a:tc>
              </a:tr>
              <a:tr h="319631">
                <a:tc>
                  <a:txBody>
                    <a:bodyPr/>
                    <a:lstStyle/>
                    <a:p>
                      <a:pPr marL="0" marR="0">
                        <a:spcBef>
                          <a:spcPts val="0"/>
                        </a:spcBef>
                        <a:spcAft>
                          <a:spcPts val="0"/>
                        </a:spcAft>
                      </a:pPr>
                      <a:r>
                        <a:rPr lang="en-US" sz="1000" dirty="0">
                          <a:effectLst/>
                        </a:rPr>
                        <a:t>PBDE</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smtClean="0">
                          <a:effectLst/>
                        </a:rPr>
                        <a:t>1614</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After last treatment process</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1 per quarter</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000" dirty="0">
                          <a:effectLst/>
                        </a:rPr>
                        <a:t>24-hour time-weighted composite </a:t>
                      </a:r>
                      <a:endParaRPr lang="en-US" sz="10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958247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smtClean="0"/>
              <a:t>S9 requires preparation of a Quality Assurance Project Plan (QAPP)</a:t>
            </a:r>
          </a:p>
          <a:p>
            <a:r>
              <a:rPr lang="en-US" smtClean="0"/>
              <a:t>S12 requires development of a plan with a goal of reducing to the maximum extent practicable PCB loads in the County’s wastewater collection system</a:t>
            </a:r>
          </a:p>
          <a:p>
            <a:pPr lvl="1"/>
            <a:r>
              <a:rPr lang="en-US" smtClean="0"/>
              <a:t>Influent sample results are needed to help identify PCB sources</a:t>
            </a:r>
          </a:p>
          <a:p>
            <a:endParaRPr lang="en-US" smtClean="0"/>
          </a:p>
          <a:p>
            <a:endParaRPr lang="en-US" smtClean="0"/>
          </a:p>
          <a:p>
            <a:endParaRPr lang="en-US" dirty="0" smtClean="0"/>
          </a:p>
        </p:txBody>
      </p:sp>
      <p:sp>
        <p:nvSpPr>
          <p:cNvPr id="10" name="Title 9"/>
          <p:cNvSpPr>
            <a:spLocks noGrp="1"/>
          </p:cNvSpPr>
          <p:nvPr>
            <p:ph type="title"/>
          </p:nvPr>
        </p:nvSpPr>
        <p:spPr/>
        <p:txBody>
          <a:bodyPr/>
          <a:lstStyle/>
          <a:p>
            <a:r>
              <a:rPr lang="en-US" smtClean="0"/>
              <a:t>NPDES Special Permit Conditions (cont’d)</a:t>
            </a:r>
            <a:endParaRPr lang="en-US" dirty="0"/>
          </a:p>
        </p:txBody>
      </p:sp>
      <p:sp>
        <p:nvSpPr>
          <p:cNvPr id="8" name="Footer Placeholder 7"/>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9" name="Slide Number Placeholder 8"/>
          <p:cNvSpPr>
            <a:spLocks noGrp="1"/>
          </p:cNvSpPr>
          <p:nvPr>
            <p:ph type="sldNum" sz="quarter" idx="4"/>
          </p:nvPr>
        </p:nvSpPr>
        <p:spPr/>
        <p:txBody>
          <a:bodyPr/>
          <a:lstStyle/>
          <a:p>
            <a:fld id="{83D12EE2-0A52-405F-9235-0A5D75AB581D}" type="slidenum">
              <a:rPr lang="en-US" smtClean="0"/>
              <a:pPr/>
              <a:t>5</a:t>
            </a:fld>
            <a:endParaRPr lang="en-US" dirty="0"/>
          </a:p>
        </p:txBody>
      </p:sp>
    </p:spTree>
    <p:extLst>
      <p:ext uri="{BB962C8B-B14F-4D97-AF65-F5344CB8AC3E}">
        <p14:creationId xmlns:p14="http://schemas.microsoft.com/office/powerpoint/2010/main" val="23343996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Sampling Locations – Year One</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6</a:t>
            </a:fld>
            <a:endParaRPr lang="en-US" dirty="0"/>
          </a:p>
        </p:txBody>
      </p:sp>
      <p:pic>
        <p:nvPicPr>
          <p:cNvPr id="7" name="Content Placeholder 6" descr="QAPP Toxics Figure 1"/>
          <p:cNvPicPr>
            <a:picLocks noGrp="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90675"/>
            <a:ext cx="6781800" cy="4832350"/>
          </a:xfrm>
          <a:prstGeom prst="rect">
            <a:avLst/>
          </a:prstGeom>
          <a:noFill/>
          <a:ln>
            <a:noFill/>
          </a:ln>
        </p:spPr>
      </p:pic>
      <p:sp>
        <p:nvSpPr>
          <p:cNvPr id="2" name="TextBox 1"/>
          <p:cNvSpPr txBox="1"/>
          <p:nvPr/>
        </p:nvSpPr>
        <p:spPr>
          <a:xfrm>
            <a:off x="4288216" y="5443370"/>
            <a:ext cx="1392917" cy="338554"/>
          </a:xfrm>
          <a:prstGeom prst="rect">
            <a:avLst/>
          </a:prstGeom>
          <a:solidFill>
            <a:srgbClr val="009ED1"/>
          </a:solidFill>
          <a:ln>
            <a:solidFill>
              <a:schemeClr val="accent1"/>
            </a:solidFill>
          </a:ln>
        </p:spPr>
        <p:txBody>
          <a:bodyPr wrap="square" rtlCol="0">
            <a:spAutoFit/>
          </a:bodyPr>
          <a:lstStyle/>
          <a:p>
            <a:r>
              <a:rPr lang="en-US" sz="800" dirty="0" smtClean="0">
                <a:solidFill>
                  <a:schemeClr val="bg1"/>
                </a:solidFill>
                <a:latin typeface="+mj-lt"/>
              </a:rPr>
              <a:t>Spokane Valley Interceptor</a:t>
            </a:r>
          </a:p>
          <a:p>
            <a:r>
              <a:rPr lang="en-US" sz="800" dirty="0" smtClean="0">
                <a:solidFill>
                  <a:schemeClr val="bg1"/>
                </a:solidFill>
                <a:latin typeface="+mj-lt"/>
              </a:rPr>
              <a:t>Sampling Location</a:t>
            </a:r>
            <a:endParaRPr lang="en-US" sz="800" dirty="0">
              <a:solidFill>
                <a:schemeClr val="bg1"/>
              </a:solidFill>
              <a:latin typeface="+mj-lt"/>
            </a:endParaRPr>
          </a:p>
        </p:txBody>
      </p:sp>
      <p:sp>
        <p:nvSpPr>
          <p:cNvPr id="8" name="TextBox 7"/>
          <p:cNvSpPr txBox="1"/>
          <p:nvPr/>
        </p:nvSpPr>
        <p:spPr>
          <a:xfrm>
            <a:off x="5524351" y="1641837"/>
            <a:ext cx="1348163" cy="338554"/>
          </a:xfrm>
          <a:prstGeom prst="rect">
            <a:avLst/>
          </a:prstGeom>
          <a:solidFill>
            <a:srgbClr val="009ED1"/>
          </a:solidFill>
          <a:ln>
            <a:solidFill>
              <a:schemeClr val="accent1"/>
            </a:solidFill>
          </a:ln>
        </p:spPr>
        <p:txBody>
          <a:bodyPr wrap="square" rtlCol="0">
            <a:spAutoFit/>
          </a:bodyPr>
          <a:lstStyle/>
          <a:p>
            <a:r>
              <a:rPr lang="en-US" sz="800" dirty="0" smtClean="0">
                <a:solidFill>
                  <a:schemeClr val="bg1"/>
                </a:solidFill>
                <a:latin typeface="+mj-lt"/>
              </a:rPr>
              <a:t>North Valley Interceptor</a:t>
            </a:r>
          </a:p>
          <a:p>
            <a:r>
              <a:rPr lang="en-US" sz="800" dirty="0" smtClean="0">
                <a:solidFill>
                  <a:schemeClr val="bg1"/>
                </a:solidFill>
                <a:latin typeface="+mj-lt"/>
              </a:rPr>
              <a:t>Sampling Location</a:t>
            </a:r>
            <a:endParaRPr lang="en-US" sz="800" dirty="0">
              <a:solidFill>
                <a:schemeClr val="bg1"/>
              </a:solidFill>
              <a:latin typeface="+mj-lt"/>
            </a:endParaRPr>
          </a:p>
        </p:txBody>
      </p:sp>
      <p:sp>
        <p:nvSpPr>
          <p:cNvPr id="9" name="TextBox 8"/>
          <p:cNvSpPr txBox="1"/>
          <p:nvPr/>
        </p:nvSpPr>
        <p:spPr>
          <a:xfrm>
            <a:off x="4244673" y="3019558"/>
            <a:ext cx="1633613" cy="215444"/>
          </a:xfrm>
          <a:prstGeom prst="rect">
            <a:avLst/>
          </a:prstGeom>
          <a:solidFill>
            <a:srgbClr val="009ED1"/>
          </a:solidFill>
          <a:ln>
            <a:solidFill>
              <a:schemeClr val="accent1"/>
            </a:solidFill>
          </a:ln>
        </p:spPr>
        <p:txBody>
          <a:bodyPr wrap="square" rtlCol="0">
            <a:spAutoFit/>
          </a:bodyPr>
          <a:lstStyle/>
          <a:p>
            <a:r>
              <a:rPr lang="en-US" sz="800" dirty="0" smtClean="0">
                <a:solidFill>
                  <a:schemeClr val="bg1"/>
                </a:solidFill>
                <a:latin typeface="+mj-lt"/>
              </a:rPr>
              <a:t>Effluent</a:t>
            </a:r>
            <a:r>
              <a:rPr lang="en-US" sz="800" dirty="0">
                <a:solidFill>
                  <a:schemeClr val="bg1"/>
                </a:solidFill>
                <a:latin typeface="+mj-lt"/>
              </a:rPr>
              <a:t> </a:t>
            </a:r>
            <a:r>
              <a:rPr lang="en-US" sz="800" dirty="0" smtClean="0">
                <a:solidFill>
                  <a:schemeClr val="bg1"/>
                </a:solidFill>
                <a:latin typeface="+mj-lt"/>
              </a:rPr>
              <a:t>Sampling Location</a:t>
            </a:r>
            <a:endParaRPr lang="en-US" sz="800" dirty="0">
              <a:solidFill>
                <a:schemeClr val="bg1"/>
              </a:solidFill>
              <a:latin typeface="+mj-lt"/>
            </a:endParaRPr>
          </a:p>
        </p:txBody>
      </p:sp>
    </p:spTree>
    <p:extLst>
      <p:ext uri="{BB962C8B-B14F-4D97-AF65-F5344CB8AC3E}">
        <p14:creationId xmlns:p14="http://schemas.microsoft.com/office/powerpoint/2010/main" val="4098292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3"/>
          <a:stretch>
            <a:fillRect/>
          </a:stretch>
        </p:blipFill>
        <p:spPr>
          <a:xfrm>
            <a:off x="1485291" y="1600200"/>
            <a:ext cx="6173418" cy="4800600"/>
          </a:xfrm>
        </p:spPr>
      </p:pic>
      <p:sp>
        <p:nvSpPr>
          <p:cNvPr id="3" name="Title 2"/>
          <p:cNvSpPr>
            <a:spLocks noGrp="1"/>
          </p:cNvSpPr>
          <p:nvPr>
            <p:ph type="title"/>
          </p:nvPr>
        </p:nvSpPr>
        <p:spPr/>
        <p:txBody>
          <a:bodyPr>
            <a:normAutofit fontScale="90000"/>
          </a:bodyPr>
          <a:lstStyle/>
          <a:p>
            <a:r>
              <a:rPr lang="en-US" smtClean="0"/>
              <a:t>Sampling Location – Spokane Valley Interceptor (SVI) Pump Station</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7</a:t>
            </a:fld>
            <a:endParaRPr lang="en-US" dirty="0"/>
          </a:p>
        </p:txBody>
      </p:sp>
    </p:spTree>
    <p:extLst>
      <p:ext uri="{BB962C8B-B14F-4D97-AF65-F5344CB8AC3E}">
        <p14:creationId xmlns:p14="http://schemas.microsoft.com/office/powerpoint/2010/main" val="14429951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p:cNvPicPr>
          <p:nvPr>
            <p:ph idx="1"/>
          </p:nvPr>
        </p:nvPicPr>
        <p:blipFill>
          <a:blip r:embed="rId3"/>
          <a:stretch>
            <a:fillRect/>
          </a:stretch>
        </p:blipFill>
        <p:spPr>
          <a:xfrm>
            <a:off x="1358967" y="1600200"/>
            <a:ext cx="6426066" cy="4800600"/>
          </a:xfrm>
        </p:spPr>
      </p:pic>
      <p:sp>
        <p:nvSpPr>
          <p:cNvPr id="3" name="Title 2"/>
          <p:cNvSpPr>
            <a:spLocks noGrp="1"/>
          </p:cNvSpPr>
          <p:nvPr>
            <p:ph type="title"/>
          </p:nvPr>
        </p:nvSpPr>
        <p:spPr/>
        <p:txBody>
          <a:bodyPr>
            <a:normAutofit fontScale="90000"/>
          </a:bodyPr>
          <a:lstStyle/>
          <a:p>
            <a:r>
              <a:rPr lang="en-US" smtClean="0"/>
              <a:t>Sampling Location – North Valley Interceptor (NVI) Pump Station</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8</a:t>
            </a:fld>
            <a:endParaRPr lang="en-US" dirty="0"/>
          </a:p>
        </p:txBody>
      </p:sp>
    </p:spTree>
    <p:extLst>
      <p:ext uri="{BB962C8B-B14F-4D97-AF65-F5344CB8AC3E}">
        <p14:creationId xmlns:p14="http://schemas.microsoft.com/office/powerpoint/2010/main" val="26203815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3" cstate="print"/>
          <a:stretch>
            <a:fillRect/>
          </a:stretch>
        </p:blipFill>
        <p:spPr>
          <a:xfrm>
            <a:off x="1284824" y="1600200"/>
            <a:ext cx="6574351" cy="4800600"/>
          </a:xfrm>
        </p:spPr>
      </p:pic>
      <p:sp>
        <p:nvSpPr>
          <p:cNvPr id="3" name="Title 2"/>
          <p:cNvSpPr>
            <a:spLocks noGrp="1"/>
          </p:cNvSpPr>
          <p:nvPr>
            <p:ph type="title"/>
          </p:nvPr>
        </p:nvSpPr>
        <p:spPr/>
        <p:txBody>
          <a:bodyPr/>
          <a:lstStyle/>
          <a:p>
            <a:r>
              <a:rPr lang="en-US" smtClean="0"/>
              <a:t>Sampling Location – SCRWRF Effluent</a:t>
            </a:r>
            <a:endParaRPr lang="en-US" dirty="0"/>
          </a:p>
        </p:txBody>
      </p:sp>
      <p:sp>
        <p:nvSpPr>
          <p:cNvPr id="5" name="Footer Placeholder 4"/>
          <p:cNvSpPr>
            <a:spLocks noGrp="1"/>
          </p:cNvSpPr>
          <p:nvPr>
            <p:ph type="ftr" sz="quarter" idx="3"/>
          </p:nvPr>
        </p:nvSpPr>
        <p:spPr/>
        <p:txBody>
          <a:bodyPr/>
          <a:lstStyle/>
          <a:p>
            <a:r>
              <a:rPr lang="en-US" dirty="0"/>
              <a:t>Brown and Caldwell | </a:t>
            </a:r>
            <a:r>
              <a:rPr lang="en-US" b="1" dirty="0">
                <a:solidFill>
                  <a:srgbClr val="009ED1"/>
                </a:solidFill>
              </a:rPr>
              <a:t>DRAFT </a:t>
            </a:r>
          </a:p>
        </p:txBody>
      </p:sp>
      <p:sp>
        <p:nvSpPr>
          <p:cNvPr id="6" name="Slide Number Placeholder 5"/>
          <p:cNvSpPr>
            <a:spLocks noGrp="1"/>
          </p:cNvSpPr>
          <p:nvPr>
            <p:ph type="sldNum" sz="quarter" idx="4"/>
          </p:nvPr>
        </p:nvSpPr>
        <p:spPr/>
        <p:txBody>
          <a:bodyPr/>
          <a:lstStyle/>
          <a:p>
            <a:fld id="{83D12EE2-0A52-405F-9235-0A5D75AB581D}" type="slidenum">
              <a:rPr lang="en-US" smtClean="0"/>
              <a:pPr/>
              <a:t>9</a:t>
            </a:fld>
            <a:endParaRPr lang="en-US" dirty="0"/>
          </a:p>
        </p:txBody>
      </p:sp>
    </p:spTree>
    <p:extLst>
      <p:ext uri="{BB962C8B-B14F-4D97-AF65-F5344CB8AC3E}">
        <p14:creationId xmlns:p14="http://schemas.microsoft.com/office/powerpoint/2010/main" val="20229372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ersion A Master Blu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C Word Tables">
    <a:dk1>
      <a:sysClr val="windowText" lastClr="000000"/>
    </a:dk1>
    <a:lt1>
      <a:sysClr val="window" lastClr="FFFFFF"/>
    </a:lt1>
    <a:dk2>
      <a:srgbClr val="000000"/>
    </a:dk2>
    <a:lt2>
      <a:srgbClr val="FFFFFF"/>
    </a:lt2>
    <a:accent1>
      <a:srgbClr val="009ED1"/>
    </a:accent1>
    <a:accent2>
      <a:srgbClr val="43525A"/>
    </a:accent2>
    <a:accent3>
      <a:srgbClr val="76B043"/>
    </a:accent3>
    <a:accent4>
      <a:srgbClr val="909D93"/>
    </a:accent4>
    <a:accent5>
      <a:srgbClr val="332A86"/>
    </a:accent5>
    <a:accent6>
      <a:srgbClr val="EFEFED"/>
    </a:accent6>
    <a:hlink>
      <a:srgbClr val="009ED1"/>
    </a:hlink>
    <a:folHlink>
      <a:srgbClr val="009E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28576A74A3D34CB95779ACBEDAB3D6" ma:contentTypeVersion="1" ma:contentTypeDescription="Create a new document." ma:contentTypeScope="" ma:versionID="a162192b5d6d5e817dacd66087098808">
  <xsd:schema xmlns:xsd="http://www.w3.org/2001/XMLSchema" xmlns:xs="http://www.w3.org/2001/XMLSchema" xmlns:p="http://schemas.microsoft.com/office/2006/metadata/properties" xmlns:ns2="397c1d49-c51c-4243-b9f3-aba9c87bbb73" targetNamespace="http://schemas.microsoft.com/office/2006/metadata/properties" ma:root="true" ma:fieldsID="4591de083f67a7694053f72cd1670a58" ns2:_="">
    <xsd:import namespace="397c1d49-c51c-4243-b9f3-aba9c87b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1d49-c51c-4243-b9f3-aba9c87b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397c1d49-c51c-4243-b9f3-aba9c87bbb73">Y722YKNTZXEQ-257-126</_dlc_DocId>
    <_dlc_DocIdUrl xmlns="397c1d49-c51c-4243-b9f3-aba9c87bbb73">
      <Url>http://corporate.bc.com/MarketingCentral/thebrandproject/Templates2012/_layouts/DocIdRedir.aspx?ID=Y722YKNTZXEQ-257-126</Url>
      <Description>Y722YKNTZXEQ-257-126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9F52E-735B-4A9D-8739-D82AF981F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c1d49-c51c-4243-b9f3-aba9c87b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83E8F2-4F39-401B-A0F8-3CB42D29CED5}">
  <ds:schemaRefs>
    <ds:schemaRef ds:uri="http://schemas.microsoft.com/sharepoint/events"/>
  </ds:schemaRefs>
</ds:datastoreItem>
</file>

<file path=customXml/itemProps3.xml><?xml version="1.0" encoding="utf-8"?>
<ds:datastoreItem xmlns:ds="http://schemas.openxmlformats.org/officeDocument/2006/customXml" ds:itemID="{A5A8770C-6A8E-4C38-8B98-1C3A50E04770}">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397c1d49-c51c-4243-b9f3-aba9c87bbb7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7481229-8910-43AA-9A3B-CD7A5608F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4238</TotalTime>
  <Words>2177</Words>
  <Application>Microsoft Office PowerPoint</Application>
  <PresentationFormat>On-screen Show (4:3)</PresentationFormat>
  <Paragraphs>641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Version A Master Blue</vt:lpstr>
      <vt:lpstr>Spokane County Wastewater Toxics Monitoring – Year One</vt:lpstr>
      <vt:lpstr>Agenda</vt:lpstr>
      <vt:lpstr>Spokane Area – Sewer Service</vt:lpstr>
      <vt:lpstr>NPDES Permit Special Conditions</vt:lpstr>
      <vt:lpstr>NPDES Special Permit Conditions (cont’d)</vt:lpstr>
      <vt:lpstr>Sampling Locations – Year One</vt:lpstr>
      <vt:lpstr>Sampling Location – Spokane Valley Interceptor (SVI) Pump Station</vt:lpstr>
      <vt:lpstr>Sampling Location – North Valley Interceptor (NVI) Pump Station</vt:lpstr>
      <vt:lpstr>Sampling Location – SCRWRF Effluent</vt:lpstr>
      <vt:lpstr>Sampling Procedures</vt:lpstr>
      <vt:lpstr>2,3,7,8-TCDD Results</vt:lpstr>
      <vt:lpstr>PBDE Results</vt:lpstr>
      <vt:lpstr>PBDE Results</vt:lpstr>
      <vt:lpstr>PBDE Homologs – Influent Samples</vt:lpstr>
      <vt:lpstr>PCB Results </vt:lpstr>
      <vt:lpstr>PCB Results </vt:lpstr>
      <vt:lpstr>PCB Homologs - Influent Samples</vt:lpstr>
      <vt:lpstr>PCB Aroclor Results – Influent Samples</vt:lpstr>
      <vt:lpstr>Common Uses of Aroclors</vt:lpstr>
      <vt:lpstr>Next Steps (Draft)</vt:lpstr>
      <vt:lpstr>Potential Trackdown Strategies (Draft)</vt:lpstr>
      <vt:lpstr>Land Uses by Basin</vt:lpstr>
      <vt:lpstr>Proposed Trackdown Approach (Draft)</vt:lpstr>
      <vt:lpstr>Proposed Trackdown Locations for 2013 (Draft)</vt:lpstr>
      <vt:lpstr>Questions?</vt:lpstr>
      <vt:lpstr>PCB Monitoring Considerations</vt:lpstr>
      <vt:lpstr>Potential PCB Sources</vt:lpstr>
      <vt:lpstr>Potential PCB Sources</vt:lpstr>
      <vt:lpstr>Potential PCB Sources</vt:lpstr>
      <vt:lpstr>Potential PCB sources</vt:lpstr>
    </vt:vector>
  </TitlesOfParts>
  <Company>Brown and Caldwell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Lisa</dc:creator>
  <dc:description>MS10 BC2013</dc:description>
  <cp:lastModifiedBy>mmilne</cp:lastModifiedBy>
  <cp:revision>20</cp:revision>
  <cp:lastPrinted>2013-04-23T20:27:41Z</cp:lastPrinted>
  <dcterms:created xsi:type="dcterms:W3CDTF">2010-06-15T17:12:14Z</dcterms:created>
  <dcterms:modified xsi:type="dcterms:W3CDTF">2013-04-24T03:22:44Z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0x010100CB28576A74A3D34CB95779ACBEDAB3D6</vt:lpwstr>
  </property>
  <property fmtid="{D5CDD505-2E9C-101B-9397-08002B2CF9AE}" pid="3" name="_dlc_DocIdItemGuid">
    <vt:lpwstr>4cc4b854-4c2c-4263-9116-2f596d756345</vt:lpwstr>
  </property>
</Properties>
</file>