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4" r:id="rId3"/>
    <p:sldId id="259" r:id="rId4"/>
    <p:sldId id="260" r:id="rId5"/>
    <p:sldId id="261" r:id="rId6"/>
    <p:sldId id="262" r:id="rId7"/>
    <p:sldId id="265" r:id="rId8"/>
    <p:sldId id="266" r:id="rId9"/>
    <p:sldId id="276" r:id="rId10"/>
    <p:sldId id="279" r:id="rId11"/>
    <p:sldId id="275" r:id="rId12"/>
    <p:sldId id="282" r:id="rId13"/>
    <p:sldId id="280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50" autoAdjust="0"/>
  </p:normalViewPr>
  <p:slideViewPr>
    <p:cSldViewPr>
      <p:cViewPr varScale="1">
        <p:scale>
          <a:sx n="94" d="100"/>
          <a:sy n="94" d="100"/>
        </p:scale>
        <p:origin x="-38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FF8FB-14B4-4F8D-B5B9-582C77ADEC6D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63C30-CBA9-4088-A7D1-3D1583A2B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AD8DE-B09D-4DFF-86DC-B0D15D95117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LDW caulk and paint estimates</a:t>
            </a:r>
          </a:p>
          <a:p>
            <a:r>
              <a:rPr lang="en-US" dirty="0" smtClean="0"/>
              <a:t>Want</a:t>
            </a:r>
            <a:r>
              <a:rPr lang="en-US" baseline="0" dirty="0" smtClean="0"/>
              <a:t> input on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63C30-CBA9-4088-A7D1-3D1583A2B8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determine best</a:t>
            </a:r>
            <a:r>
              <a:rPr lang="en-US" baseline="0" dirty="0" smtClean="0"/>
              <a:t> 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63C30-CBA9-4088-A7D1-3D1583A2B8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63C30-CBA9-4088-A7D1-3D1583A2B8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PBTs remain in the environment for a long time and build up within organisms and in the food chain, there is a longer period of exposure and a longer time to build up to a harmful level of exposure.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4626-B705-491E-B478-222F53DBCC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4626-B705-491E-B478-222F53DBCC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C53A5D-D5E7-4420-BED5-CB79D910FA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Prioritization</a:t>
            </a:r>
            <a:r>
              <a:rPr lang="en-US" baseline="0" dirty="0" smtClean="0"/>
              <a:t> of future CAPs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No FIFRA regulated pesticides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AA010-5AD4-43A1-9871-D6268372D1F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aseline="0" dirty="0" smtClean="0"/>
              <a:t>Sources- Production, Uses and Releases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4626-B705-491E-B478-222F53DBCC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</a:t>
            </a:r>
            <a:r>
              <a:rPr lang="en-US" baseline="0" dirty="0" smtClean="0"/>
              <a:t> (county) agencies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E4626-B705-491E-B478-222F53DBCC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AD8DE-B09D-4DFF-86DC-B0D15D95117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they are well aware of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63C30-CBA9-4088-A7D1-3D1583A2B8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9D62-C2BD-41DC-8DAA-1C59A113200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4D81-E9FD-4B8B-80E5-F08EB050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dav461@ecy.wa.gov" TargetMode="External"/><Relationship Id="rId7" Type="http://schemas.openxmlformats.org/officeDocument/2006/relationships/hyperlink" Target="http://www.ecy.wa.gov/programs/wq/pstoxics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cy.wa.gov/toxics/index.htm" TargetMode="External"/><Relationship Id="rId5" Type="http://schemas.openxmlformats.org/officeDocument/2006/relationships/hyperlink" Target="http://www.ecy.wa.gov/programs/swfa/pbt/" TargetMode="External"/><Relationship Id="rId4" Type="http://schemas.openxmlformats.org/officeDocument/2006/relationships/hyperlink" Target="mailto:Carol.kraege@ecy.w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PBT Initiative and PCBs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Spokane River Regional Toxics Task Force</a:t>
            </a:r>
          </a:p>
          <a:p>
            <a:r>
              <a:rPr lang="en-US" dirty="0" smtClean="0"/>
              <a:t>Holly Davies, Ph.D.</a:t>
            </a:r>
          </a:p>
          <a:p>
            <a:r>
              <a:rPr lang="en-US" dirty="0" smtClean="0"/>
              <a:t>April 24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</a:t>
            </a:r>
          </a:p>
          <a:p>
            <a:r>
              <a:rPr lang="en-US" dirty="0" smtClean="0"/>
              <a:t>Health effects</a:t>
            </a:r>
          </a:p>
          <a:p>
            <a:r>
              <a:rPr lang="en-US" dirty="0" smtClean="0"/>
              <a:t>Monitoring</a:t>
            </a:r>
          </a:p>
          <a:p>
            <a:r>
              <a:rPr lang="en-US" dirty="0" smtClean="0"/>
              <a:t>TSCA, CWA, and other regulations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Production, Uses, and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Puget Sound Toxics Loading Study Sources (2011)</a:t>
            </a:r>
          </a:p>
          <a:p>
            <a:pPr lvl="1"/>
            <a:r>
              <a:rPr lang="en-US" dirty="0" smtClean="0"/>
              <a:t>Large capacitors</a:t>
            </a:r>
          </a:p>
          <a:p>
            <a:pPr lvl="1"/>
            <a:r>
              <a:rPr lang="en-US" dirty="0" smtClean="0"/>
              <a:t>Small capacitors</a:t>
            </a:r>
          </a:p>
          <a:p>
            <a:pPr lvl="1"/>
            <a:r>
              <a:rPr lang="en-US" dirty="0" smtClean="0"/>
              <a:t>Residential trash burning</a:t>
            </a:r>
          </a:p>
          <a:p>
            <a:pPr lvl="1"/>
            <a:r>
              <a:rPr lang="en-US" dirty="0" smtClean="0"/>
              <a:t>Transformers</a:t>
            </a:r>
          </a:p>
          <a:p>
            <a:pPr lvl="1"/>
            <a:r>
              <a:rPr lang="en-US" dirty="0" smtClean="0"/>
              <a:t>Sealants in older buildings</a:t>
            </a:r>
          </a:p>
          <a:p>
            <a:endParaRPr lang="en-US" dirty="0" smtClean="0"/>
          </a:p>
          <a:p>
            <a:r>
              <a:rPr lang="en-US" dirty="0" smtClean="0"/>
              <a:t>Pigments and Dyes</a:t>
            </a:r>
          </a:p>
          <a:p>
            <a:r>
              <a:rPr lang="en-US" dirty="0" smtClean="0"/>
              <a:t>Salmon </a:t>
            </a:r>
          </a:p>
          <a:p>
            <a:r>
              <a:rPr lang="en-US" dirty="0" smtClean="0"/>
              <a:t>Spills</a:t>
            </a:r>
          </a:p>
          <a:p>
            <a:r>
              <a:rPr lang="en-US" dirty="0" smtClean="0"/>
              <a:t>Toxics Release Inventory (TRI)</a:t>
            </a:r>
          </a:p>
          <a:p>
            <a:pPr lvl="1"/>
            <a:r>
              <a:rPr lang="en-US" dirty="0" smtClean="0"/>
              <a:t>Hazardous waste treatment and disposal</a:t>
            </a:r>
          </a:p>
          <a:p>
            <a:r>
              <a:rPr lang="en-US" dirty="0" smtClean="0"/>
              <a:t>Other legacy products?</a:t>
            </a:r>
          </a:p>
          <a:p>
            <a:r>
              <a:rPr lang="en-US" dirty="0" smtClean="0"/>
              <a:t>Other inadvertent production?</a:t>
            </a:r>
          </a:p>
          <a:p>
            <a:pPr lvl="1"/>
            <a:endParaRPr lang="en-US" dirty="0" smtClean="0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4860815" y="1828800"/>
            <a:ext cx="3471737" cy="174009"/>
          </a:xfrm>
          <a:custGeom>
            <a:avLst/>
            <a:gdLst/>
            <a:ahLst/>
            <a:cxnLst>
              <a:cxn ang="0">
                <a:pos x="4155" y="0"/>
              </a:cxn>
              <a:cxn ang="0">
                <a:pos x="0" y="0"/>
              </a:cxn>
              <a:cxn ang="0">
                <a:pos x="0" y="170"/>
              </a:cxn>
              <a:cxn ang="0">
                <a:pos x="4155" y="170"/>
              </a:cxn>
              <a:cxn ang="0">
                <a:pos x="4155" y="0"/>
              </a:cxn>
            </a:cxnLst>
            <a:rect l="0" t="0" r="r" b="b"/>
            <a:pathLst>
              <a:path w="4154" h="170">
                <a:moveTo>
                  <a:pt x="4155" y="0"/>
                </a:moveTo>
                <a:lnTo>
                  <a:pt x="0" y="0"/>
                </a:lnTo>
                <a:lnTo>
                  <a:pt x="0" y="170"/>
                </a:lnTo>
                <a:lnTo>
                  <a:pt x="4155" y="170"/>
                </a:lnTo>
                <a:lnTo>
                  <a:pt x="4155" y="0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4860815" y="2191262"/>
            <a:ext cx="1823623" cy="174009"/>
          </a:xfrm>
          <a:custGeom>
            <a:avLst/>
            <a:gdLst/>
            <a:ahLst/>
            <a:cxnLst>
              <a:cxn ang="0">
                <a:pos x="2182" y="0"/>
              </a:cxn>
              <a:cxn ang="0">
                <a:pos x="0" y="0"/>
              </a:cxn>
              <a:cxn ang="0">
                <a:pos x="0" y="170"/>
              </a:cxn>
              <a:cxn ang="0">
                <a:pos x="2182" y="170"/>
              </a:cxn>
              <a:cxn ang="0">
                <a:pos x="2182" y="0"/>
              </a:cxn>
            </a:cxnLst>
            <a:rect l="0" t="0" r="r" b="b"/>
            <a:pathLst>
              <a:path w="2182" h="170">
                <a:moveTo>
                  <a:pt x="2182" y="0"/>
                </a:moveTo>
                <a:lnTo>
                  <a:pt x="0" y="0"/>
                </a:lnTo>
                <a:lnTo>
                  <a:pt x="0" y="170"/>
                </a:lnTo>
                <a:lnTo>
                  <a:pt x="2182" y="170"/>
                </a:lnTo>
                <a:lnTo>
                  <a:pt x="2182" y="0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60815" y="2553724"/>
            <a:ext cx="872531" cy="171962"/>
          </a:xfrm>
          <a:custGeom>
            <a:avLst/>
            <a:gdLst/>
            <a:ahLst/>
            <a:cxnLst>
              <a:cxn ang="0">
                <a:pos x="1044" y="0"/>
              </a:cxn>
              <a:cxn ang="0">
                <a:pos x="0" y="0"/>
              </a:cxn>
              <a:cxn ang="0">
                <a:pos x="0" y="168"/>
              </a:cxn>
              <a:cxn ang="0">
                <a:pos x="1044" y="168"/>
              </a:cxn>
              <a:cxn ang="0">
                <a:pos x="1044" y="0"/>
              </a:cxn>
            </a:cxnLst>
            <a:rect l="0" t="0" r="r" b="b"/>
            <a:pathLst>
              <a:path w="1044" h="168">
                <a:moveTo>
                  <a:pt x="1044" y="0"/>
                </a:moveTo>
                <a:lnTo>
                  <a:pt x="0" y="0"/>
                </a:lnTo>
                <a:lnTo>
                  <a:pt x="0" y="168"/>
                </a:lnTo>
                <a:lnTo>
                  <a:pt x="1044" y="168"/>
                </a:lnTo>
                <a:lnTo>
                  <a:pt x="1044" y="0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4860815" y="2914139"/>
            <a:ext cx="396985" cy="174009"/>
          </a:xfrm>
          <a:custGeom>
            <a:avLst/>
            <a:gdLst/>
            <a:ahLst/>
            <a:cxnLst>
              <a:cxn ang="0">
                <a:pos x="476" y="0"/>
              </a:cxn>
              <a:cxn ang="0">
                <a:pos x="0" y="0"/>
              </a:cxn>
              <a:cxn ang="0">
                <a:pos x="0" y="170"/>
              </a:cxn>
              <a:cxn ang="0">
                <a:pos x="476" y="170"/>
              </a:cxn>
              <a:cxn ang="0">
                <a:pos x="476" y="0"/>
              </a:cxn>
            </a:cxnLst>
            <a:rect l="0" t="0" r="r" b="b"/>
            <a:pathLst>
              <a:path w="475" h="170">
                <a:moveTo>
                  <a:pt x="476" y="0"/>
                </a:moveTo>
                <a:lnTo>
                  <a:pt x="0" y="0"/>
                </a:lnTo>
                <a:lnTo>
                  <a:pt x="0" y="170"/>
                </a:lnTo>
                <a:lnTo>
                  <a:pt x="476" y="170"/>
                </a:lnTo>
                <a:lnTo>
                  <a:pt x="476" y="0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4860815" y="3276600"/>
            <a:ext cx="330960" cy="174009"/>
          </a:xfrm>
          <a:custGeom>
            <a:avLst/>
            <a:gdLst/>
            <a:ahLst/>
            <a:cxnLst>
              <a:cxn ang="0">
                <a:pos x="396" y="0"/>
              </a:cxn>
              <a:cxn ang="0">
                <a:pos x="0" y="0"/>
              </a:cxn>
              <a:cxn ang="0">
                <a:pos x="0" y="170"/>
              </a:cxn>
              <a:cxn ang="0">
                <a:pos x="396" y="170"/>
              </a:cxn>
              <a:cxn ang="0">
                <a:pos x="396" y="0"/>
              </a:cxn>
            </a:cxnLst>
            <a:rect l="0" t="0" r="r" b="b"/>
            <a:pathLst>
              <a:path w="396" h="170">
                <a:moveTo>
                  <a:pt x="396" y="0"/>
                </a:moveTo>
                <a:lnTo>
                  <a:pt x="0" y="0"/>
                </a:lnTo>
                <a:lnTo>
                  <a:pt x="0" y="170"/>
                </a:lnTo>
                <a:lnTo>
                  <a:pt x="396" y="170"/>
                </a:lnTo>
                <a:lnTo>
                  <a:pt x="396" y="0"/>
                </a:ln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29400" y="2590800"/>
            <a:ext cx="182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Total 2,200 kg/yr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Inadvertent 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77 “likely” to produce PCBs</a:t>
            </a:r>
          </a:p>
          <a:p>
            <a:pPr lvl="1"/>
            <a:r>
              <a:rPr lang="en-US" dirty="0" smtClean="0"/>
              <a:t>Many chlorinated compounds</a:t>
            </a:r>
          </a:p>
          <a:p>
            <a:r>
              <a:rPr lang="en-US" dirty="0" smtClean="0"/>
              <a:t>Titanium dioxide</a:t>
            </a:r>
          </a:p>
          <a:p>
            <a:pPr lvl="1"/>
            <a:r>
              <a:rPr lang="en-US" dirty="0" smtClean="0"/>
              <a:t>TiCl</a:t>
            </a:r>
            <a:r>
              <a:rPr lang="en-US" baseline="-25000" dirty="0" smtClean="0"/>
              <a:t>4</a:t>
            </a:r>
            <a:r>
              <a:rPr lang="en-US" dirty="0" smtClean="0"/>
              <a:t> intermediate in chlorine process involves inadvertent production of PCBs</a:t>
            </a:r>
          </a:p>
          <a:p>
            <a:pPr lvl="1"/>
            <a:r>
              <a:rPr lang="en-US" dirty="0" err="1" smtClean="0"/>
              <a:t>Sulphate</a:t>
            </a:r>
            <a:r>
              <a:rPr lang="en-US" dirty="0" smtClean="0"/>
              <a:t> process involves more spent acid waste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PCBs are…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environment?</a:t>
            </a:r>
          </a:p>
          <a:p>
            <a:r>
              <a:rPr lang="en-US" dirty="0" smtClean="0"/>
              <a:t>Being released from legacy products?</a:t>
            </a:r>
          </a:p>
          <a:p>
            <a:r>
              <a:rPr lang="en-US" dirty="0" smtClean="0"/>
              <a:t>Being inadvertently generated?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104900"/>
            <a:ext cx="3352800" cy="17609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  <a:defRPr/>
            </a:pPr>
            <a:r>
              <a:rPr lang="en-US" dirty="0" smtClean="0"/>
              <a:t>Holly Davies</a:t>
            </a:r>
          </a:p>
          <a:p>
            <a:pPr lvl="0">
              <a:buNone/>
              <a:defRPr/>
            </a:pPr>
            <a:r>
              <a:rPr lang="en-US" dirty="0" smtClean="0"/>
              <a:t>Senior Scientist</a:t>
            </a:r>
          </a:p>
          <a:p>
            <a:pPr lvl="0">
              <a:buNone/>
              <a:defRPr/>
            </a:pPr>
            <a:r>
              <a:rPr lang="en-US" dirty="0" smtClean="0"/>
              <a:t>(360) 407-7398</a:t>
            </a:r>
          </a:p>
          <a:p>
            <a:pPr lvl="0">
              <a:buNone/>
              <a:defRPr/>
            </a:pPr>
            <a:r>
              <a:rPr lang="en-US" dirty="0" smtClean="0">
                <a:hlinkClick r:id="rId3"/>
              </a:rPr>
              <a:t>Holly.Davies@ecy.wa.gov </a:t>
            </a:r>
            <a:endParaRPr lang="en-US" dirty="0" smtClean="0"/>
          </a:p>
          <a:p>
            <a:pPr lvl="0"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029200" y="1104900"/>
            <a:ext cx="3657600" cy="17609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  <a:defRPr/>
            </a:pPr>
            <a:r>
              <a:rPr lang="en-US" dirty="0" smtClean="0"/>
              <a:t>Carol Kraege</a:t>
            </a:r>
          </a:p>
          <a:p>
            <a:pPr>
              <a:buFont typeface="Monotype Sorts" charset="2"/>
              <a:buNone/>
              <a:defRPr/>
            </a:pPr>
            <a:r>
              <a:rPr lang="en-US" dirty="0" smtClean="0"/>
              <a:t>Toxics Coordinator</a:t>
            </a:r>
          </a:p>
          <a:p>
            <a:pPr>
              <a:buFont typeface="Monotype Sorts" charset="2"/>
              <a:buNone/>
              <a:defRPr/>
            </a:pPr>
            <a:r>
              <a:rPr lang="en-US" dirty="0" smtClean="0"/>
              <a:t>(360) 407-6906</a:t>
            </a:r>
          </a:p>
          <a:p>
            <a:pPr>
              <a:buFont typeface="Monotype Sorts" charset="2"/>
              <a:buNone/>
              <a:defRPr/>
            </a:pPr>
            <a:r>
              <a:rPr lang="en-US" dirty="0" smtClean="0">
                <a:hlinkClick r:id="rId4"/>
              </a:rPr>
              <a:t>Carol.Kraege@ecy.wa.gov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770F-5C5D-4CAF-B787-D5C2F545FD3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814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Persistent Bioaccumulative Toxic chemicals</a:t>
            </a:r>
          </a:p>
          <a:p>
            <a:r>
              <a:rPr lang="en-US" dirty="0" smtClean="0">
                <a:hlinkClick r:id="rId5"/>
              </a:rPr>
              <a:t>http://www.ecy.wa.gov/programs/swfa/pbt/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Reducing Toxic Threats </a:t>
            </a:r>
          </a:p>
          <a:p>
            <a:r>
              <a:rPr lang="en-US" dirty="0" smtClean="0">
                <a:hlinkClick r:id="rId6"/>
              </a:rPr>
              <a:t>http://www.ecy.wa.gov/toxics/index.htm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Puget Sound Toxics Loading Assessment</a:t>
            </a:r>
          </a:p>
          <a:p>
            <a:r>
              <a:rPr lang="en-US" dirty="0" smtClean="0">
                <a:hlinkClick r:id="rId7"/>
              </a:rPr>
              <a:t>http://www.ecy.wa.gov/programs/wq/pstoxics/index.html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 Reducing Toxic </a:t>
            </a:r>
            <a:r>
              <a:rPr lang="en-US" b="1" dirty="0" smtClean="0"/>
              <a:t>Threats</a:t>
            </a:r>
            <a:endParaRPr lang="en-US" dirty="0"/>
          </a:p>
        </p:txBody>
      </p:sp>
      <p:sp>
        <p:nvSpPr>
          <p:cNvPr id="4" name="Flowchart: Stored Data 3"/>
          <p:cNvSpPr/>
          <p:nvPr/>
        </p:nvSpPr>
        <p:spPr>
          <a:xfrm rot="10800000">
            <a:off x="1219200" y="2362200"/>
            <a:ext cx="7467600" cy="4038600"/>
          </a:xfrm>
          <a:prstGeom prst="flowChartOnlineStorage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 3"/>
          <p:cNvSpPr/>
          <p:nvPr/>
        </p:nvSpPr>
        <p:spPr>
          <a:xfrm>
            <a:off x="228600" y="1143000"/>
            <a:ext cx="6477000" cy="2974826"/>
          </a:xfrm>
          <a:prstGeom prst="swooshArrow">
            <a:avLst>
              <a:gd name="adj1" fmla="val 25000"/>
              <a:gd name="adj2" fmla="val 27486"/>
            </a:avLst>
          </a:prstGeom>
          <a:solidFill>
            <a:schemeClr val="bg1">
              <a:lumMod val="65000"/>
              <a:alpha val="5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Oval 5"/>
          <p:cNvSpPr/>
          <p:nvPr/>
        </p:nvSpPr>
        <p:spPr>
          <a:xfrm>
            <a:off x="152400" y="3581400"/>
            <a:ext cx="1905000" cy="1905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&amp; Gather Data on Chemicals of Concern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0" y="1219200"/>
            <a:ext cx="1981200" cy="914400"/>
          </a:xfrm>
          <a:prstGeom prst="roundRect">
            <a:avLst>
              <a:gd name="adj" fmla="val 152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1000" dirty="0" smtClean="0"/>
              <a:t>Benign design</a:t>
            </a:r>
          </a:p>
          <a:p>
            <a:pPr algn="ctr">
              <a:buFont typeface="Arial" pitchFamily="34" charset="0"/>
              <a:buChar char="•"/>
            </a:pPr>
            <a:r>
              <a:rPr lang="en-US" sz="1000" dirty="0" smtClean="0"/>
              <a:t>Kids &amp; environment protected</a:t>
            </a:r>
          </a:p>
          <a:p>
            <a:pPr algn="ctr">
              <a:buFont typeface="Arial" pitchFamily="34" charset="0"/>
              <a:buChar char="•"/>
            </a:pPr>
            <a:r>
              <a:rPr lang="en-US" sz="1000" dirty="0" smtClean="0"/>
              <a:t>Manufacturers share the responsibility</a:t>
            </a:r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2133600" y="3886200"/>
            <a:ext cx="1905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8600" y="3886200"/>
            <a:ext cx="46482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Needed but costly strategies to prevent the release 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toxics to the environment.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5400" y="2362200"/>
            <a:ext cx="17526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PREVENTION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1752600"/>
            <a:ext cx="304800" cy="3048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1905000"/>
            <a:ext cx="228600" cy="2286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38400" y="1295400"/>
            <a:ext cx="1875130" cy="55644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angle 14"/>
          <p:cNvSpPr/>
          <p:nvPr/>
        </p:nvSpPr>
        <p:spPr>
          <a:xfrm>
            <a:off x="2514600" y="1447800"/>
            <a:ext cx="1981200" cy="228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950" tIns="0" rIns="0" bIns="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accent2">
                    <a:lumMod val="75000"/>
                  </a:schemeClr>
                </a:solidFill>
              </a:rPr>
              <a:t>Safer Alternatives</a:t>
            </a:r>
            <a:endParaRPr lang="en-US" sz="1400" b="1" kern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1143000"/>
            <a:ext cx="1722730" cy="228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950" tIns="0" rIns="0" bIns="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accent2">
                    <a:lumMod val="75000"/>
                  </a:schemeClr>
                </a:solidFill>
              </a:rPr>
              <a:t>Green Chemistry</a:t>
            </a:r>
            <a:endParaRPr lang="en-US" sz="1400" b="1" kern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5270" y="1828800"/>
            <a:ext cx="1875130" cy="22860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2950" tIns="0" rIns="0" bIns="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chemeClr val="accent2">
                    <a:lumMod val="75000"/>
                  </a:schemeClr>
                </a:solidFill>
              </a:rPr>
              <a:t>Phase out PBTs</a:t>
            </a:r>
            <a:endParaRPr lang="en-US" sz="1400" b="1" kern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0" y="2362200"/>
            <a:ext cx="4953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Averting toxic exposures and avoiding future costs is the smartest, cheapest and healthiest approach.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57400" y="5257800"/>
            <a:ext cx="16764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CLEANUP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33800" y="5257800"/>
            <a:ext cx="40386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Needed but costly solutions to avoidable contamination.</a:t>
            </a:r>
          </a:p>
        </p:txBody>
      </p:sp>
      <p:sp>
        <p:nvSpPr>
          <p:cNvPr id="22" name="Oval 21"/>
          <p:cNvSpPr/>
          <p:nvPr/>
        </p:nvSpPr>
        <p:spPr>
          <a:xfrm>
            <a:off x="3733800" y="2133600"/>
            <a:ext cx="152400" cy="152400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Persistent- they remain in the environment for a long time</a:t>
            </a:r>
          </a:p>
          <a:p>
            <a:r>
              <a:rPr lang="en-US" dirty="0" smtClean="0"/>
              <a:t>Bioaccumulative- they build up in organisms and in the food chain</a:t>
            </a:r>
          </a:p>
          <a:p>
            <a:r>
              <a:rPr lang="en-US" dirty="0" smtClean="0"/>
              <a:t>Toxic- they are harmful to the health of humans and/or other species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are PBTs a priority?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Travel long distances and cross media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Span the boundaries of programs, geography and generations.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Traditional single-media approaches won’t solve the whole problem.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need to address PBTs through integrated use of all agency tools and programs.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AutoShape 4" descr="70%"/>
          <p:cNvSpPr>
            <a:spLocks noChangeArrowheads="1"/>
          </p:cNvSpPr>
          <p:nvPr/>
        </p:nvSpPr>
        <p:spPr bwMode="auto">
          <a:xfrm>
            <a:off x="2133600" y="1447800"/>
            <a:ext cx="976313" cy="714375"/>
          </a:xfrm>
          <a:prstGeom prst="rightArrow">
            <a:avLst>
              <a:gd name="adj1" fmla="val 50000"/>
              <a:gd name="adj2" fmla="val 34167"/>
            </a:avLst>
          </a:prstGeom>
          <a:pattFill prst="pct70">
            <a:fgClr>
              <a:schemeClr val="bg1"/>
            </a:fgClr>
            <a:bgClr>
              <a:schemeClr val="tx2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AutoShape 5" descr="80%"/>
          <p:cNvSpPr>
            <a:spLocks noChangeArrowheads="1"/>
          </p:cNvSpPr>
          <p:nvPr/>
        </p:nvSpPr>
        <p:spPr bwMode="auto">
          <a:xfrm>
            <a:off x="3505200" y="1600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pattFill prst="pct80">
            <a:fgClr>
              <a:schemeClr val="bg1"/>
            </a:fgClr>
            <a:bgClr>
              <a:schemeClr val="tx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AutoShape 6" descr="90%"/>
          <p:cNvSpPr>
            <a:spLocks noChangeArrowheads="1"/>
          </p:cNvSpPr>
          <p:nvPr/>
        </p:nvSpPr>
        <p:spPr bwMode="auto">
          <a:xfrm>
            <a:off x="4876800" y="1676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pattFill prst="pct90">
            <a:fgClr>
              <a:schemeClr val="bg1"/>
            </a:fgClr>
            <a:bgClr>
              <a:schemeClr val="tx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1063" name="AutoShape 7"/>
          <p:cNvSpPr>
            <a:spLocks noChangeArrowheads="1"/>
          </p:cNvSpPr>
          <p:nvPr/>
        </p:nvSpPr>
        <p:spPr bwMode="auto">
          <a:xfrm>
            <a:off x="6248400" y="1447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6553200" y="2590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ahoma" charset="0"/>
              </a:rPr>
              <a:t>Environment</a:t>
            </a:r>
            <a:endParaRPr lang="en-US" dirty="0">
              <a:latin typeface="Tahoma" charset="0"/>
            </a:endParaRPr>
          </a:p>
        </p:txBody>
      </p:sp>
      <p:pic>
        <p:nvPicPr>
          <p:cNvPr id="18443" name="Picture 9" descr="water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066800"/>
            <a:ext cx="2971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2362200" y="2514600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Tahoma" charset="0"/>
              </a:rPr>
              <a:t>Degradation and Dispersal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381000"/>
            <a:ext cx="4495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Non-PBT chemical release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3581400"/>
            <a:ext cx="41638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PBT chemical release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800" y="1295400"/>
            <a:ext cx="17526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" y="167640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Sources 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81000" y="4724400"/>
            <a:ext cx="17526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" y="510540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Sources </a:t>
            </a:r>
            <a:endParaRPr lang="en-US" sz="2400" dirty="0"/>
          </a:p>
        </p:txBody>
      </p:sp>
      <p:grpSp>
        <p:nvGrpSpPr>
          <p:cNvPr id="2" name="Group 20"/>
          <p:cNvGrpSpPr/>
          <p:nvPr/>
        </p:nvGrpSpPr>
        <p:grpSpPr>
          <a:xfrm>
            <a:off x="2438400" y="4495800"/>
            <a:ext cx="4114800" cy="2286000"/>
            <a:chOff x="1371600" y="2133600"/>
            <a:chExt cx="6324600" cy="365760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1600" y="2133600"/>
              <a:ext cx="6324600" cy="365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6" descr="fis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67400" y="3962400"/>
              <a:ext cx="641350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 descr="Egg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867400" y="3124200"/>
              <a:ext cx="495300" cy="346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 descr="milk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705600" y="3352800"/>
              <a:ext cx="357188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0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71800" y="3352800"/>
              <a:ext cx="528638" cy="81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3657600" y="5029200"/>
              <a:ext cx="2895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pic>
          <p:nvPicPr>
            <p:cNvPr id="28" name="Picture 13"/>
            <p:cNvPicPr>
              <a:picLocks noChangeAspect="1" noChangeArrowheads="1"/>
            </p:cNvPicPr>
            <p:nvPr/>
          </p:nvPicPr>
          <p:blipFill>
            <a:blip r:embed="rId9" cstate="print">
              <a:lum bright="6000"/>
            </a:blip>
            <a:srcRect/>
            <a:stretch>
              <a:fillRect/>
            </a:stretch>
          </p:blipFill>
          <p:spPr bwMode="auto">
            <a:xfrm>
              <a:off x="4038600" y="3200400"/>
              <a:ext cx="1122363" cy="1042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371600" y="6172200"/>
            <a:ext cx="632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latin typeface="Tahoma" charset="0"/>
              </a:rPr>
              <a:t>Increasing Concentrations</a:t>
            </a:r>
            <a:endParaRPr lang="en-US" sz="1600" dirty="0"/>
          </a:p>
        </p:txBody>
      </p:sp>
      <p:pic>
        <p:nvPicPr>
          <p:cNvPr id="30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4724400"/>
            <a:ext cx="1400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2006 PBT Rule </a:t>
            </a:r>
            <a:br>
              <a:rPr lang="en-US" sz="4000" dirty="0" smtClean="0"/>
            </a:br>
            <a:r>
              <a:rPr lang="en-US" sz="3200" dirty="0" smtClean="0"/>
              <a:t>(Chapter 173-333 WAC)</a:t>
            </a:r>
            <a:r>
              <a:rPr lang="en-US" sz="4000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3058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Goal is to reduce and phase-out PBT uses, releases, and exposures in Washington</a:t>
            </a:r>
          </a:p>
          <a:p>
            <a:pPr eaLnBrk="1" hangingPunct="1"/>
            <a:r>
              <a:rPr lang="en-US" dirty="0" smtClean="0"/>
              <a:t>List of 27 individual PBTs and groups </a:t>
            </a:r>
          </a:p>
          <a:p>
            <a:pPr eaLnBrk="1" hangingPunct="1"/>
            <a:r>
              <a:rPr lang="en-US" dirty="0" smtClean="0"/>
              <a:t>Chemical Action Plans (CAPs)</a:t>
            </a:r>
          </a:p>
          <a:p>
            <a:pPr lvl="1"/>
            <a:r>
              <a:rPr lang="en-US" dirty="0" smtClean="0"/>
              <a:t>Process to prioritize and schedule</a:t>
            </a:r>
          </a:p>
          <a:p>
            <a:pPr lvl="1"/>
            <a:r>
              <a:rPr lang="en-US" dirty="0" smtClean="0"/>
              <a:t>Content </a:t>
            </a:r>
          </a:p>
          <a:p>
            <a:pPr eaLnBrk="1" hangingPunct="1"/>
            <a:r>
              <a:rPr lang="en-US" dirty="0" smtClean="0"/>
              <a:t>Procedural rule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CAP?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95600"/>
            <a:ext cx="7696200" cy="3733800"/>
          </a:xfrm>
        </p:spPr>
        <p:txBody>
          <a:bodyPr numCol="2"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Chemistry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Health effects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Human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Wildlife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Monitoring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Sources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Laws and Regulations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Policy </a:t>
            </a:r>
            <a:r>
              <a:rPr lang="en-US" dirty="0"/>
              <a:t>Options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costs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Recommendations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Agency actions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New laws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Education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Partners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3716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None/>
            </a:pPr>
            <a:r>
              <a:rPr lang="en-US" sz="2800" dirty="0" smtClean="0"/>
              <a:t>Chemical Action Plan identifies, characterizes, and evaluates uses and releases of a PBT and recommends actions to protect human health and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itchFamily="34" charset="0"/>
              </a:rPr>
              <a:t>Process for Preparing </a:t>
            </a:r>
            <a:r>
              <a:rPr lang="en-US" sz="4000" dirty="0" smtClean="0">
                <a:latin typeface="Arial" pitchFamily="34" charset="0"/>
              </a:rPr>
              <a:t>CAPs</a:t>
            </a:r>
            <a:endParaRPr lang="en-US" sz="4000" dirty="0">
              <a:latin typeface="Arial" pitchFamily="34" charset="0"/>
            </a:endParaRP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763000" cy="5715000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Plan and collect information with </a:t>
            </a:r>
          </a:p>
          <a:p>
            <a:pPr lvl="2"/>
            <a:r>
              <a:rPr lang="en-US" dirty="0"/>
              <a:t>Different programs within Ecology and DOH</a:t>
            </a:r>
          </a:p>
          <a:p>
            <a:pPr lvl="2"/>
            <a:r>
              <a:rPr lang="en-US" dirty="0"/>
              <a:t>Other agencies as appropriate</a:t>
            </a:r>
          </a:p>
          <a:p>
            <a:pPr lvl="2"/>
            <a:r>
              <a:rPr lang="en-US" dirty="0"/>
              <a:t>Experts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Work with external advisory committee</a:t>
            </a:r>
          </a:p>
          <a:p>
            <a:pPr lvl="2"/>
            <a:r>
              <a:rPr lang="en-US" dirty="0" smtClean="0"/>
              <a:t>Review and collect more information </a:t>
            </a:r>
            <a:endParaRPr lang="en-US" dirty="0"/>
          </a:p>
          <a:p>
            <a:pPr lvl="2"/>
            <a:r>
              <a:rPr lang="en-US" dirty="0" smtClean="0"/>
              <a:t>Develop </a:t>
            </a:r>
            <a:r>
              <a:rPr lang="en-US" dirty="0"/>
              <a:t>draft recommendations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Public review and comment </a:t>
            </a:r>
            <a:r>
              <a:rPr lang="en-US" sz="3200" dirty="0" smtClean="0"/>
              <a:t>on </a:t>
            </a:r>
            <a:r>
              <a:rPr lang="en-US" sz="3200" dirty="0"/>
              <a:t>draft CAP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Final </a:t>
            </a:r>
            <a:r>
              <a:rPr lang="en-US" sz="3200" dirty="0" smtClean="0"/>
              <a:t>recommendations and Final CAP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52400" y="1524000"/>
            <a:ext cx="1143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Selected CAP 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Mercury (2003)</a:t>
            </a:r>
          </a:p>
          <a:p>
            <a:pPr lvl="1"/>
            <a:r>
              <a:rPr lang="en-US" dirty="0" smtClean="0"/>
              <a:t>Ban on some uses</a:t>
            </a:r>
          </a:p>
          <a:p>
            <a:pPr marL="800100" lvl="3" indent="-342900"/>
            <a:r>
              <a:rPr lang="en-US" sz="2800" dirty="0" smtClean="0"/>
              <a:t>An agreement with dentists to collect mercury amalgam waste</a:t>
            </a:r>
          </a:p>
          <a:p>
            <a:r>
              <a:rPr lang="en-US" dirty="0" smtClean="0"/>
              <a:t>PBDEs (2006)</a:t>
            </a:r>
          </a:p>
          <a:p>
            <a:pPr lvl="1"/>
            <a:r>
              <a:rPr lang="en-US" dirty="0" smtClean="0"/>
              <a:t>Ban on some uses, after an alternatives assessment</a:t>
            </a:r>
          </a:p>
          <a:p>
            <a:r>
              <a:rPr lang="en-US" dirty="0" smtClean="0"/>
              <a:t>Lead (2009)</a:t>
            </a:r>
          </a:p>
          <a:p>
            <a:pPr lvl="1"/>
            <a:r>
              <a:rPr lang="en-US" dirty="0" smtClean="0"/>
              <a:t>Lead-based paint assessment and remediation</a:t>
            </a:r>
          </a:p>
          <a:p>
            <a:pPr lvl="2"/>
            <a:r>
              <a:rPr lang="en-US" dirty="0" smtClean="0"/>
              <a:t>Commerce and Health </a:t>
            </a:r>
          </a:p>
          <a:p>
            <a:pPr lvl="1"/>
            <a:r>
              <a:rPr lang="en-US" dirty="0" smtClean="0"/>
              <a:t>Toxic Metals focus for pollution prevention planning</a:t>
            </a:r>
          </a:p>
          <a:p>
            <a:r>
              <a:rPr lang="en-US" dirty="0" smtClean="0"/>
              <a:t>PAH (2012)- continued agency work on </a:t>
            </a:r>
          </a:p>
          <a:p>
            <a:pPr lvl="1"/>
            <a:r>
              <a:rPr lang="en-US" dirty="0" smtClean="0"/>
              <a:t>Wood smoke</a:t>
            </a:r>
          </a:p>
          <a:p>
            <a:pPr lvl="1"/>
            <a:r>
              <a:rPr lang="en-US" dirty="0" smtClean="0"/>
              <a:t>Creosote treated wood</a:t>
            </a:r>
          </a:p>
          <a:p>
            <a:pPr lvl="1"/>
            <a:r>
              <a:rPr lang="en-US" dirty="0" smtClean="0"/>
              <a:t>Vehicles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770F-5C5D-4CAF-B787-D5C2F545FD3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636</Words>
  <Application>Microsoft Office PowerPoint</Application>
  <PresentationFormat>On-screen Show (4:3)</PresentationFormat>
  <Paragraphs>155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PBT Initiative and PCBs</vt:lpstr>
      <vt:lpstr> Reducing Toxic Threats</vt:lpstr>
      <vt:lpstr>PBTs</vt:lpstr>
      <vt:lpstr>Why are PBTs a priority?</vt:lpstr>
      <vt:lpstr>Slide 5</vt:lpstr>
      <vt:lpstr>2006 PBT Rule  (Chapter 173-333 WAC) </vt:lpstr>
      <vt:lpstr>What is a CAP?</vt:lpstr>
      <vt:lpstr>Process for Preparing CAPs</vt:lpstr>
      <vt:lpstr>Selected CAP Actions </vt:lpstr>
      <vt:lpstr>PCBs</vt:lpstr>
      <vt:lpstr>Production, Uses, and Releases</vt:lpstr>
      <vt:lpstr>Inadvertent production </vt:lpstr>
      <vt:lpstr>How much PCBs are… </vt:lpstr>
      <vt:lpstr>Resources</vt:lpstr>
    </vt:vector>
  </TitlesOfParts>
  <Company>WA Department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PBT Initiative and PCBs</dc:title>
  <dc:creator>Holly Davies</dc:creator>
  <cp:lastModifiedBy>ABOR461</cp:lastModifiedBy>
  <cp:revision>33</cp:revision>
  <dcterms:created xsi:type="dcterms:W3CDTF">2013-04-22T22:23:24Z</dcterms:created>
  <dcterms:modified xsi:type="dcterms:W3CDTF">2013-04-24T22:52:13Z</dcterms:modified>
</cp:coreProperties>
</file>