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259" r:id="rId4"/>
    <p:sldId id="295" r:id="rId5"/>
    <p:sldId id="296" r:id="rId6"/>
    <p:sldId id="298" r:id="rId7"/>
    <p:sldId id="279" r:id="rId8"/>
    <p:sldId id="299" r:id="rId9"/>
    <p:sldId id="300" r:id="rId10"/>
    <p:sldId id="272" r:id="rId11"/>
    <p:sldId id="280" r:id="rId12"/>
    <p:sldId id="293" r:id="rId13"/>
    <p:sldId id="28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5" autoAdjust="0"/>
  </p:normalViewPr>
  <p:slideViewPr>
    <p:cSldViewPr>
      <p:cViewPr varScale="1">
        <p:scale>
          <a:sx n="105" d="100"/>
          <a:sy n="105" d="100"/>
        </p:scale>
        <p:origin x="-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237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FC0ED-9D0D-4AE5-9B18-1A01BB3804B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BA6FD-204B-47AF-8E8A-4AA36811E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C9D639-CB7B-4812-BE77-FC979C8EAA2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EAB2B0-06C9-44E8-B0A0-EDF7FAC2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B2B0-06C9-44E8-B0A0-EDF7FAC2DC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Logo-tan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773613"/>
            <a:ext cx="1828800" cy="1779587"/>
          </a:xfrm>
          <a:prstGeom prst="rect">
            <a:avLst/>
          </a:prstGeom>
          <a:noFill/>
        </p:spPr>
      </p:pic>
      <p:pic>
        <p:nvPicPr>
          <p:cNvPr id="6161" name="Picture 17" descr="Logo-tan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1828800" cy="1779588"/>
          </a:xfrm>
          <a:prstGeom prst="rect">
            <a:avLst/>
          </a:prstGeom>
          <a:noFill/>
        </p:spPr>
      </p:pic>
      <p:pic>
        <p:nvPicPr>
          <p:cNvPr id="6160" name="Picture 16" descr="Logo-tan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828800" cy="1779588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90600" y="3505200"/>
            <a:ext cx="7772400" cy="2438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1038225" y="3733800"/>
            <a:ext cx="7648575" cy="2138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273800" y="533400"/>
            <a:ext cx="2438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112963" y="685800"/>
            <a:ext cx="6599237" cy="15875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Logo-tan-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4419600"/>
            <a:ext cx="2438400" cy="2373313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17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38E2C4C-565B-4DED-82F8-BF9820DDB798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1D1EEA5-A602-4A29-B206-5E6062A29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09600" y="1219200"/>
            <a:ext cx="25146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609600" y="14478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381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093788" indent="-2444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43192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68475" indent="-222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5675" indent="-222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82875" indent="-222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140075" indent="-222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97275" indent="-222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rttf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22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8305800" cy="4538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Toxics Management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191000"/>
            <a:ext cx="5867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Ecology Review Principles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Assure Data Quality: QAPP</a:t>
            </a:r>
          </a:p>
          <a:p>
            <a:pPr lvl="1"/>
            <a:r>
              <a:rPr lang="en-US" sz="2000" dirty="0" smtClean="0"/>
              <a:t>Goals</a:t>
            </a:r>
          </a:p>
          <a:p>
            <a:pPr lvl="1"/>
            <a:r>
              <a:rPr lang="en-US" sz="2000" dirty="0" smtClean="0"/>
              <a:t>Sampling and chemical analysis methods</a:t>
            </a:r>
          </a:p>
          <a:p>
            <a:pPr lvl="1"/>
            <a:r>
              <a:rPr lang="en-US" sz="2000" dirty="0" smtClean="0"/>
              <a:t>Data review and interpretation</a:t>
            </a:r>
          </a:p>
          <a:p>
            <a:r>
              <a:rPr lang="en-US" b="1" dirty="0" smtClean="0"/>
              <a:t>Collect Data</a:t>
            </a:r>
          </a:p>
          <a:p>
            <a:pPr lvl="1"/>
            <a:r>
              <a:rPr lang="en-US" sz="2000" dirty="0" smtClean="0"/>
              <a:t>Permit requirements (influent, effluent)</a:t>
            </a:r>
          </a:p>
          <a:p>
            <a:pPr lvl="1"/>
            <a:r>
              <a:rPr lang="en-US" sz="2000" dirty="0" smtClean="0"/>
              <a:t>Other measurements </a:t>
            </a:r>
            <a:endParaRPr lang="en-US" b="1" dirty="0" smtClean="0"/>
          </a:p>
          <a:p>
            <a:r>
              <a:rPr lang="en-US" b="1" dirty="0" smtClean="0"/>
              <a:t>Prepare Annual Report</a:t>
            </a:r>
          </a:p>
          <a:p>
            <a:pPr lvl="1"/>
            <a:r>
              <a:rPr lang="en-US" sz="2000" dirty="0" smtClean="0"/>
              <a:t>Analytical results with QA/QC data and comments</a:t>
            </a:r>
          </a:p>
          <a:p>
            <a:pPr lvl="1"/>
            <a:r>
              <a:rPr lang="en-US" sz="2000" dirty="0" smtClean="0"/>
              <a:t>Identification of sources (existing, new and potential)</a:t>
            </a:r>
          </a:p>
          <a:p>
            <a:pPr lvl="1"/>
            <a:r>
              <a:rPr lang="en-US" sz="2000" dirty="0" smtClean="0"/>
              <a:t>Summary of activities and accomplishments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Continuous Improvement</a:t>
            </a:r>
          </a:p>
          <a:p>
            <a:pPr lvl="1"/>
            <a:r>
              <a:rPr lang="en-US" sz="2200" dirty="0" smtClean="0"/>
              <a:t>The plan is dynamic and should address changes in processes, projects, products, services, sites, or facilities</a:t>
            </a:r>
          </a:p>
          <a:p>
            <a:r>
              <a:rPr lang="en-US" b="1" dirty="0" smtClean="0"/>
              <a:t>Review and Update Plan based on</a:t>
            </a:r>
          </a:p>
          <a:p>
            <a:pPr lvl="1"/>
            <a:r>
              <a:rPr lang="en-US" sz="2200" dirty="0" smtClean="0"/>
              <a:t>Data quality, patterns and trends (of </a:t>
            </a:r>
            <a:r>
              <a:rPr lang="en-US" sz="2200" dirty="0" err="1" smtClean="0"/>
              <a:t>homologs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Effectiveness of sampling schemes and schedules</a:t>
            </a:r>
          </a:p>
          <a:p>
            <a:pPr lvl="1"/>
            <a:r>
              <a:rPr lang="en-US" sz="2200" dirty="0" smtClean="0"/>
              <a:t>Identification of sources and data gaps</a:t>
            </a:r>
          </a:p>
          <a:p>
            <a:pPr lvl="1"/>
            <a:r>
              <a:rPr lang="en-US" sz="2200" dirty="0" smtClean="0"/>
              <a:t>Ability to demonstrate progress </a:t>
            </a:r>
          </a:p>
          <a:p>
            <a:pPr lvl="1"/>
            <a:r>
              <a:rPr lang="en-US" sz="2200" dirty="0" smtClean="0"/>
              <a:t>Effectiveness of the plan and lessons learned</a:t>
            </a:r>
          </a:p>
          <a:p>
            <a:pPr lvl="1"/>
            <a:r>
              <a:rPr lang="en-US" sz="2200" dirty="0" smtClean="0"/>
              <a:t>Changes in legislation, expectations, requirements, activities, technology, incidents, market preferences, reporting, and communications</a:t>
            </a:r>
          </a:p>
          <a:p>
            <a:r>
              <a:rPr lang="en-US" b="1" dirty="0" smtClean="0"/>
              <a:t>Document </a:t>
            </a:r>
            <a:r>
              <a:rPr lang="en-US" b="1" dirty="0" smtClean="0"/>
              <a:t>Plan Changes 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583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" y="381000"/>
            <a:ext cx="92583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79248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Spokane River Regional Toxics Task Force</a:t>
            </a:r>
          </a:p>
          <a:p>
            <a:pPr lvl="1"/>
            <a:r>
              <a:rPr lang="en-US" dirty="0" smtClean="0">
                <a:hlinkClick r:id="rId2"/>
              </a:rPr>
              <a:t>www.srrttf.org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Adriane P. Borgias</a:t>
            </a:r>
          </a:p>
          <a:p>
            <a:pPr>
              <a:buNone/>
            </a:pPr>
            <a:r>
              <a:rPr lang="en-US" dirty="0" smtClean="0"/>
              <a:t>Spokane River Water Quality Lead – Toxics</a:t>
            </a:r>
          </a:p>
          <a:p>
            <a:pPr>
              <a:buNone/>
            </a:pPr>
            <a:r>
              <a:rPr lang="en-US" dirty="0" smtClean="0"/>
              <a:t>Washington State Department of Ecology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509 329 3515</a:t>
            </a:r>
          </a:p>
          <a:p>
            <a:pPr>
              <a:buNone/>
            </a:pPr>
            <a:r>
              <a:rPr lang="en-US" dirty="0" smtClean="0"/>
              <a:t>ABOR461@ecy.wa.gov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Environmental Action Plan</a:t>
            </a:r>
          </a:p>
          <a:p>
            <a:pPr lvl="1"/>
            <a:r>
              <a:rPr lang="en-US" sz="2000" dirty="0" smtClean="0"/>
              <a:t>A plan that translates policy into action</a:t>
            </a:r>
          </a:p>
          <a:p>
            <a:r>
              <a:rPr lang="en-US" sz="2400" b="1" dirty="0" smtClean="0"/>
              <a:t>Environmental Goal or Objective(s)</a:t>
            </a:r>
          </a:p>
          <a:p>
            <a:pPr lvl="1"/>
            <a:r>
              <a:rPr lang="en-US" sz="2000" dirty="0" smtClean="0"/>
              <a:t>What the plan is trying to achieve</a:t>
            </a:r>
          </a:p>
          <a:p>
            <a:r>
              <a:rPr lang="en-US" sz="2400" b="1" dirty="0" smtClean="0"/>
              <a:t>Environmental Targets</a:t>
            </a:r>
          </a:p>
          <a:p>
            <a:pPr lvl="1"/>
            <a:r>
              <a:rPr lang="en-US" sz="2000" dirty="0" smtClean="0"/>
              <a:t>Detailed performance requirements needed to achieve the objective(s)</a:t>
            </a:r>
          </a:p>
          <a:p>
            <a:r>
              <a:rPr lang="en-US" sz="2400" b="1" dirty="0" smtClean="0"/>
              <a:t>Tasks</a:t>
            </a:r>
          </a:p>
          <a:p>
            <a:pPr lvl="1"/>
            <a:r>
              <a:rPr lang="en-US" sz="2000" dirty="0" smtClean="0"/>
              <a:t>Defined activities that lead to achieving Targets</a:t>
            </a:r>
          </a:p>
          <a:p>
            <a:r>
              <a:rPr lang="en-US" sz="2400" b="1" dirty="0" smtClean="0"/>
              <a:t>Continuous Improvement</a:t>
            </a:r>
          </a:p>
          <a:p>
            <a:pPr lvl="1"/>
            <a:r>
              <a:rPr lang="en-US" sz="2000" dirty="0" smtClean="0"/>
              <a:t>Enhancements needed to improve performance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Toxics Reduction Management Plans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Environmental Goals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Reduce toxics loadings (including PCB) to the Spokane River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Bring the Spokane River into compliance with the Water Quality Standard</a:t>
            </a:r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Toxics Reduction Management Plans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Purpose of the review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Ensure plans meet basic permit requirements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Verify data is of acceptable quality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Establish process for plan review and update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Achieve the environmental objectives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Use consistent review framework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“Plan, Do, Check, Act” </a:t>
            </a:r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Objectives: </a:t>
            </a:r>
          </a:p>
          <a:p>
            <a:pPr lvl="1"/>
            <a:r>
              <a:rPr lang="en-US" dirty="0" smtClean="0"/>
              <a:t>Achieve the Water Quality Standard  and</a:t>
            </a:r>
          </a:p>
          <a:p>
            <a:pPr lvl="1"/>
            <a:r>
              <a:rPr lang="en-US" dirty="0" smtClean="0"/>
              <a:t>Reduce loadings of toxics to the Spokane River</a:t>
            </a:r>
          </a:p>
          <a:p>
            <a:r>
              <a:rPr lang="en-US" b="1" dirty="0" smtClean="0"/>
              <a:t>Targets:</a:t>
            </a:r>
          </a:p>
          <a:p>
            <a:pPr lvl="1"/>
            <a:r>
              <a:rPr lang="en-US" dirty="0" smtClean="0"/>
              <a:t>Statistically significant reductions of toxics in influent concentrations over the next 10 years.</a:t>
            </a:r>
          </a:p>
          <a:p>
            <a:pPr lvl="1"/>
            <a:r>
              <a:rPr lang="en-US" dirty="0" smtClean="0"/>
              <a:t>Reduce PCBs in the effluent to the maximum extent practicable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7924800" cy="3951288"/>
          </a:xfrm>
        </p:spPr>
        <p:txBody>
          <a:bodyPr/>
          <a:lstStyle/>
          <a:p>
            <a:r>
              <a:rPr lang="en-US" sz="2800" b="1" dirty="0" smtClean="0"/>
              <a:t>What are the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Identified sources?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Potential sources?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Future source identification activities?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Types of sources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09600" y="1828800"/>
            <a:ext cx="8080375" cy="3951288"/>
          </a:xfrm>
          <a:prstGeom prst="rect">
            <a:avLst/>
          </a:prstGeom>
        </p:spPr>
        <p:txBody>
          <a:bodyPr/>
          <a:lstStyle/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Contaminated soils and sediments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Stormwater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Industrial sources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Commercial sources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Older mechanical equipment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Older electrical equipment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Paints and caulking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Inks and dyes</a:t>
            </a:r>
          </a:p>
          <a:p>
            <a:pPr marL="277813" indent="-282575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600" kern="0" dirty="0" smtClean="0"/>
              <a:t>Soaps and cleaners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35013" marR="0" lvl="1" indent="-2825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 identified sources consider the options: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Don’t make it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Don’t use it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Use less of it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Manage it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Treat it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and Prioritize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Source reduction tools:</a:t>
            </a:r>
          </a:p>
          <a:p>
            <a:pPr lvl="1"/>
            <a:r>
              <a:rPr lang="en-US" sz="2400" dirty="0" smtClean="0"/>
              <a:t>Procurement practices</a:t>
            </a:r>
          </a:p>
          <a:p>
            <a:pPr lvl="1"/>
            <a:r>
              <a:rPr lang="en-US" sz="2400" dirty="0" smtClean="0"/>
              <a:t>Public education and ordinances</a:t>
            </a:r>
          </a:p>
          <a:p>
            <a:pPr lvl="2"/>
            <a:r>
              <a:rPr lang="en-US" sz="2400" dirty="0" smtClean="0"/>
              <a:t>“PCB-free”</a:t>
            </a:r>
          </a:p>
          <a:p>
            <a:r>
              <a:rPr lang="en-US" b="1" dirty="0" smtClean="0"/>
              <a:t>Link actions to objectives and targets</a:t>
            </a:r>
          </a:p>
          <a:p>
            <a:pPr lvl="1"/>
            <a:r>
              <a:rPr lang="en-US" sz="2400" dirty="0" smtClean="0"/>
              <a:t>Actions may deal with individual processes, projects, products, services, sites, or facilities</a:t>
            </a:r>
          </a:p>
          <a:p>
            <a:pPr lvl="1"/>
            <a:r>
              <a:rPr lang="en-US" sz="2400" dirty="0" smtClean="0"/>
              <a:t>Address schedules, resources, and responsibilities for achieving the objectives and targets</a:t>
            </a:r>
            <a:endParaRPr lang="en-US" sz="24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ecoslide-1</Template>
  <TotalTime>2849</TotalTime>
  <Words>461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Layers</vt:lpstr>
      <vt:lpstr>Toxics Management Plans</vt:lpstr>
      <vt:lpstr>Definitions</vt:lpstr>
      <vt:lpstr>Toxics Reduction Management Plans</vt:lpstr>
      <vt:lpstr>Toxics Reduction Management Plans</vt:lpstr>
      <vt:lpstr>Plan Elements</vt:lpstr>
      <vt:lpstr>Plan</vt:lpstr>
      <vt:lpstr>Types of sources</vt:lpstr>
      <vt:lpstr>Do</vt:lpstr>
      <vt:lpstr>List and Prioritize Actions</vt:lpstr>
      <vt:lpstr>Check </vt:lpstr>
      <vt:lpstr>Act</vt:lpstr>
      <vt:lpstr>Questions?</vt:lpstr>
      <vt:lpstr>For More Information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ABOR461</dc:creator>
  <cp:lastModifiedBy>ABOR461</cp:lastModifiedBy>
  <cp:revision>164</cp:revision>
  <dcterms:created xsi:type="dcterms:W3CDTF">2012-10-22T21:26:21Z</dcterms:created>
  <dcterms:modified xsi:type="dcterms:W3CDTF">2013-04-23T20:41:48Z</dcterms:modified>
</cp:coreProperties>
</file>